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8" d="100"/>
          <a:sy n="78" d="100"/>
        </p:scale>
        <p:origin x="-92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9B5814A4-B5E8-4E18-B5E3-7B839FE28A04}" type="datetimeFigureOut">
              <a:rPr lang="en-US" smtClean="0"/>
              <a:pPr/>
              <a:t>10/27/2010</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6C7E54AD-9D01-4FB2-9A1C-82A3217CB5CD}" type="slidenum">
              <a:rPr lang="en-US" smtClean="0"/>
              <a:pPr/>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B5814A4-B5E8-4E18-B5E3-7B839FE28A04}" type="datetimeFigureOut">
              <a:rPr lang="en-US" smtClean="0"/>
              <a:pPr/>
              <a:t>10/27/2010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7E54AD-9D01-4FB2-9A1C-82A3217CB5CD}"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B5814A4-B5E8-4E18-B5E3-7B839FE28A04}" type="datetimeFigureOut">
              <a:rPr lang="en-US" smtClean="0"/>
              <a:pPr/>
              <a:t>10/27/2010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7E54AD-9D01-4FB2-9A1C-82A3217CB5CD}"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B5814A4-B5E8-4E18-B5E3-7B839FE28A04}" type="datetimeFigureOut">
              <a:rPr lang="en-US" smtClean="0"/>
              <a:pPr/>
              <a:t>10/27/2010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7E54AD-9D01-4FB2-9A1C-82A3217CB5CD}"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9B5814A4-B5E8-4E18-B5E3-7B839FE28A04}" type="datetimeFigureOut">
              <a:rPr lang="en-US" smtClean="0"/>
              <a:pPr/>
              <a:t>10/27/2010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C7E54AD-9D01-4FB2-9A1C-82A3217CB5CD}" type="slidenum">
              <a:rPr lang="en-US" smtClean="0"/>
              <a:pPr/>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B5814A4-B5E8-4E18-B5E3-7B839FE28A04}" type="datetimeFigureOut">
              <a:rPr lang="en-US" smtClean="0"/>
              <a:pPr/>
              <a:t>10/27/2010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7E54AD-9D01-4FB2-9A1C-82A3217CB5CD}"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9B5814A4-B5E8-4E18-B5E3-7B839FE28A04}" type="datetimeFigureOut">
              <a:rPr lang="en-US" smtClean="0"/>
              <a:pPr/>
              <a:t>10/27/2010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C7E54AD-9D01-4FB2-9A1C-82A3217CB5CD}" type="slidenum">
              <a:rPr lang="en-US" smtClean="0"/>
              <a:pPr/>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9B5814A4-B5E8-4E18-B5E3-7B839FE28A04}" type="datetimeFigureOut">
              <a:rPr lang="en-US" smtClean="0"/>
              <a:pPr/>
              <a:t>10/27/2010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C7E54AD-9D01-4FB2-9A1C-82A3217CB5CD}"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9B5814A4-B5E8-4E18-B5E3-7B839FE28A04}" type="datetimeFigureOut">
              <a:rPr lang="en-US" smtClean="0"/>
              <a:pPr/>
              <a:t>10/27/2010</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C7E54AD-9D01-4FB2-9A1C-82A3217CB5CD}"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9B5814A4-B5E8-4E18-B5E3-7B839FE28A04}" type="datetimeFigureOut">
              <a:rPr lang="en-US" smtClean="0"/>
              <a:pPr/>
              <a:t>10/27/2010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C7E54AD-9D01-4FB2-9A1C-82A3217CB5CD}"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9B5814A4-B5E8-4E18-B5E3-7B839FE28A04}" type="datetimeFigureOut">
              <a:rPr lang="en-US" smtClean="0"/>
              <a:pPr/>
              <a:t>10/27/2010</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6C7E54AD-9D01-4FB2-9A1C-82A3217CB5CD}"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9B5814A4-B5E8-4E18-B5E3-7B839FE28A04}" type="datetimeFigureOut">
              <a:rPr lang="en-US" smtClean="0"/>
              <a:pPr/>
              <a:t>10/27/2010</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6C7E54AD-9D01-4FB2-9A1C-82A3217CB5CD}"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Scholasticism</a:t>
            </a:r>
            <a:endParaRPr lang="en-US" dirty="0"/>
          </a:p>
        </p:txBody>
      </p:sp>
      <p:sp>
        <p:nvSpPr>
          <p:cNvPr id="5" name="Content Placeholder 4"/>
          <p:cNvSpPr>
            <a:spLocks noGrp="1"/>
          </p:cNvSpPr>
          <p:nvPr>
            <p:ph idx="1"/>
          </p:nvPr>
        </p:nvSpPr>
        <p:spPr/>
        <p:txBody>
          <a:bodyPr>
            <a:normAutofit/>
          </a:bodyPr>
          <a:lstStyle/>
          <a:p>
            <a:r>
              <a:rPr lang="en-US" dirty="0" smtClean="0"/>
              <a:t>With all changes in Western Europe, there were several themes pertinent to our study.</a:t>
            </a:r>
          </a:p>
          <a:p>
            <a:endParaRPr lang="en-US" dirty="0"/>
          </a:p>
          <a:p>
            <a:r>
              <a:rPr lang="en-US" dirty="0" smtClean="0"/>
              <a:t>Islamic influence though very great in Iberia (Spain) was finally expelled by Ferdinand and Isabella (</a:t>
            </a:r>
            <a:r>
              <a:rPr lang="en-US" dirty="0" err="1" smtClean="0"/>
              <a:t>Castille</a:t>
            </a:r>
            <a:r>
              <a:rPr lang="en-US" dirty="0" smtClean="0"/>
              <a:t> and Aragon)</a:t>
            </a:r>
          </a:p>
          <a:p>
            <a:endParaRPr lang="en-US" dirty="0"/>
          </a:p>
          <a:p>
            <a:r>
              <a:rPr lang="en-US" dirty="0" smtClean="0"/>
              <a:t>The original foothold of Islamic Caliphates in Cordoba became weakened.</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lstStyle/>
          <a:p>
            <a:r>
              <a:rPr lang="en-US" dirty="0" smtClean="0"/>
              <a:t>Same old issue—no </a:t>
            </a:r>
            <a:r>
              <a:rPr lang="en-US" dirty="0" err="1" smtClean="0"/>
              <a:t>Capetian</a:t>
            </a:r>
            <a:r>
              <a:rPr lang="en-US" dirty="0" smtClean="0"/>
              <a:t> line in Saxony—Influenced waned after 1002, military fell into squabbling with one another—loss of unification and prestige;</a:t>
            </a:r>
          </a:p>
          <a:p>
            <a:endParaRPr lang="en-US" dirty="0"/>
          </a:p>
          <a:p>
            <a:r>
              <a:rPr lang="en-US" dirty="0" smtClean="0"/>
              <a:t>Rulers after Saxony </a:t>
            </a:r>
            <a:r>
              <a:rPr lang="en-US" dirty="0"/>
              <a:t>n</a:t>
            </a:r>
            <a:r>
              <a:rPr lang="en-US" dirty="0" smtClean="0"/>
              <a:t>ever found the formula of gaining control over more than 1 or 2 Duchies; there were five big Duchies in Germany. </a:t>
            </a:r>
          </a:p>
          <a:p>
            <a:endParaRPr lang="en-US" dirty="0"/>
          </a:p>
          <a:p>
            <a:r>
              <a:rPr lang="en-US" dirty="0" smtClean="0"/>
              <a:t>Gravest problem was the Popes and the </a:t>
            </a:r>
            <a:r>
              <a:rPr lang="en-US" dirty="0" err="1" smtClean="0"/>
              <a:t>Ottonianum</a:t>
            </a:r>
            <a:r>
              <a:rPr lang="en-US" dirty="0" smtClean="0"/>
              <a:t>—power over the successor—Popes wanted to re-instill Papal Primacy—Popes won.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rmAutofit fontScale="92500"/>
          </a:bodyPr>
          <a:lstStyle/>
          <a:p>
            <a:r>
              <a:rPr lang="en-US" dirty="0" smtClean="0"/>
              <a:t>By 11</a:t>
            </a:r>
            <a:r>
              <a:rPr lang="en-US" baseline="30000" dirty="0" smtClean="0"/>
              <a:t>th</a:t>
            </a:r>
            <a:r>
              <a:rPr lang="en-US" dirty="0" smtClean="0"/>
              <a:t> century, German Kings and Emperors usurped the divinity of the title Holy Roman Emperor—not just in name, but in actual Holy Powers;</a:t>
            </a:r>
          </a:p>
          <a:p>
            <a:endParaRPr lang="en-US" dirty="0"/>
          </a:p>
          <a:p>
            <a:r>
              <a:rPr lang="en-US" dirty="0" smtClean="0"/>
              <a:t>Control of the church and all domestic powers were ordained to be placed in their hands—Popes just a bunch of human meddlers—(The Anti-</a:t>
            </a:r>
            <a:r>
              <a:rPr lang="en-US" dirty="0" err="1" smtClean="0"/>
              <a:t>Christs</a:t>
            </a:r>
            <a:r>
              <a:rPr lang="en-US" dirty="0" smtClean="0"/>
              <a:t>)—Popes chief impediment to moral and true religious reform.</a:t>
            </a:r>
          </a:p>
          <a:p>
            <a:endParaRPr lang="en-US" dirty="0"/>
          </a:p>
          <a:p>
            <a:r>
              <a:rPr lang="en-US" dirty="0" smtClean="0"/>
              <a:t>However, when authoritative ideology battles with ecclesiastical ideology—Popes, Holy Trinity, and Heaven will most time win over human egos.</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lstStyle/>
          <a:p>
            <a:r>
              <a:rPr lang="en-US" dirty="0" smtClean="0"/>
              <a:t>Speaking of the Church, it was at this time it became a very formidable spiritual, economic and social organization.</a:t>
            </a:r>
          </a:p>
          <a:p>
            <a:endParaRPr lang="en-US" dirty="0"/>
          </a:p>
          <a:p>
            <a:r>
              <a:rPr lang="en-US" dirty="0" smtClean="0"/>
              <a:t>Developed a very sophisticated legal system (see Scholasticism); Curia—central court—expanded in power and influence;</a:t>
            </a:r>
          </a:p>
          <a:p>
            <a:endParaRPr lang="en-US" dirty="0"/>
          </a:p>
          <a:p>
            <a:r>
              <a:rPr lang="en-US" dirty="0" smtClean="0"/>
              <a:t>College of Cardinals emerged as a “Senate” for the Church;  Lateran Councils became church wide Parliaments—system of Legates connected Popes with Parliaments, Nations and Kingdoms</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lstStyle/>
          <a:p>
            <a:r>
              <a:rPr lang="en-US" dirty="0" smtClean="0"/>
              <a:t>Church now began to meddle in every day affairs (personal and public);</a:t>
            </a:r>
          </a:p>
          <a:p>
            <a:endParaRPr lang="en-US" dirty="0"/>
          </a:p>
          <a:p>
            <a:r>
              <a:rPr lang="en-US" dirty="0" smtClean="0"/>
              <a:t>Disciplinary measures put in place for people control;</a:t>
            </a:r>
          </a:p>
          <a:p>
            <a:endParaRPr lang="en-US" dirty="0"/>
          </a:p>
          <a:p>
            <a:r>
              <a:rPr lang="en-US" dirty="0" smtClean="0"/>
              <a:t>Excommunication—exclusion from the sacraments(individual or nation)—a social death—inevitable Hell!</a:t>
            </a:r>
          </a:p>
          <a:p>
            <a:endParaRPr lang="en-US" dirty="0"/>
          </a:p>
          <a:p>
            <a:r>
              <a:rPr lang="en-US" dirty="0" smtClean="0"/>
              <a:t>Inquisition—a formal judicial procedure to smoke out and eliminate heresy</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763000" cy="6019800"/>
          </a:xfrm>
        </p:spPr>
        <p:txBody>
          <a:bodyPr>
            <a:normAutofit lnSpcReduction="10000"/>
          </a:bodyPr>
          <a:lstStyle/>
          <a:p>
            <a:pPr>
              <a:buNone/>
            </a:pPr>
            <a:endParaRPr lang="en-US" dirty="0"/>
          </a:p>
          <a:p>
            <a:r>
              <a:rPr lang="en-US" dirty="0" smtClean="0"/>
              <a:t>All this is the social and spiritual make up and political structure developed during the Medieval development toward the Renaissance and modernity.</a:t>
            </a:r>
          </a:p>
          <a:p>
            <a:endParaRPr lang="en-US" dirty="0"/>
          </a:p>
          <a:p>
            <a:r>
              <a:rPr lang="en-US" dirty="0" smtClean="0"/>
              <a:t>Rather than look for winners and losers we need to look at what they developed into and wonder—</a:t>
            </a:r>
          </a:p>
          <a:p>
            <a:endParaRPr lang="en-US" dirty="0" smtClean="0"/>
          </a:p>
          <a:p>
            <a:r>
              <a:rPr lang="en-US" dirty="0" smtClean="0"/>
              <a:t>These are the very real traditions we live with today.</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lstStyle/>
          <a:p>
            <a:r>
              <a:rPr lang="en-US" dirty="0" smtClean="0"/>
              <a:t>This segues nicely into Scholasticism—based on scholarly methodology—not just a call from God, but true study and research—of course based solely on religious dogmatic research;</a:t>
            </a:r>
          </a:p>
          <a:p>
            <a:endParaRPr lang="en-US" dirty="0"/>
          </a:p>
          <a:p>
            <a:r>
              <a:rPr lang="en-US" dirty="0" smtClean="0"/>
              <a:t>Based solely on the authority of the early Church fathers—Aquinas was the most famous for us;</a:t>
            </a:r>
          </a:p>
          <a:p>
            <a:endParaRPr lang="en-US" dirty="0"/>
          </a:p>
          <a:p>
            <a:r>
              <a:rPr lang="en-US" dirty="0" smtClean="0"/>
              <a:t>Scholasticism is a catchall phrase for the dominant Latin intellectual culture developed during the High Middle Ages</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lstStyle/>
          <a:p>
            <a:r>
              <a:rPr lang="en-US" dirty="0" smtClean="0"/>
              <a:t>Not all Latin literature was scholastic—much of Latin was in literary composition and letters, even poetry and much was bureaucratic;</a:t>
            </a:r>
          </a:p>
          <a:p>
            <a:endParaRPr lang="en-US" dirty="0"/>
          </a:p>
          <a:p>
            <a:r>
              <a:rPr lang="en-US" dirty="0" smtClean="0"/>
              <a:t>Government writings, correspondence and recordings of government functions;</a:t>
            </a:r>
          </a:p>
          <a:p>
            <a:endParaRPr lang="en-US" dirty="0"/>
          </a:p>
          <a:p>
            <a:r>
              <a:rPr lang="en-US" dirty="0" smtClean="0"/>
              <a:t>Much of the correspondence was written by Scholastic scholars—they worked for the government;</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400800"/>
          </a:xfrm>
        </p:spPr>
        <p:txBody>
          <a:bodyPr/>
          <a:lstStyle/>
          <a:p>
            <a:r>
              <a:rPr lang="en-US" dirty="0" smtClean="0"/>
              <a:t>There also were many mystical writers—not real researched scholarship—these guys included the Bernard of </a:t>
            </a:r>
            <a:r>
              <a:rPr lang="en-US" dirty="0" err="1" smtClean="0"/>
              <a:t>Clairvaux</a:t>
            </a:r>
            <a:r>
              <a:rPr lang="en-US" dirty="0" smtClean="0"/>
              <a:t> of St. Victor in Paris. </a:t>
            </a:r>
          </a:p>
          <a:p>
            <a:endParaRPr lang="en-US" dirty="0"/>
          </a:p>
          <a:p>
            <a:r>
              <a:rPr lang="en-US" dirty="0" smtClean="0"/>
              <a:t>Satire was a very notable form of literary expression—and in many cases opposed and caricatured scholasticism;</a:t>
            </a:r>
          </a:p>
          <a:p>
            <a:endParaRPr lang="en-US" dirty="0"/>
          </a:p>
          <a:p>
            <a:r>
              <a:rPr lang="en-US" dirty="0" smtClean="0"/>
              <a:t>Example: </a:t>
            </a:r>
            <a:r>
              <a:rPr lang="en-US" i="1" dirty="0" smtClean="0"/>
              <a:t>The Gospel According to the Silver Marks</a:t>
            </a:r>
            <a:r>
              <a:rPr lang="en-US" dirty="0" smtClean="0"/>
              <a:t> 12</a:t>
            </a:r>
            <a:r>
              <a:rPr lang="en-US" baseline="30000" dirty="0" smtClean="0"/>
              <a:t>th</a:t>
            </a:r>
            <a:r>
              <a:rPr lang="en-US" dirty="0" smtClean="0"/>
              <a:t> century diatribe of the excesses of the Church to gain wealth.</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248400"/>
          </a:xfrm>
        </p:spPr>
        <p:txBody>
          <a:bodyPr>
            <a:normAutofit fontScale="92500" lnSpcReduction="10000"/>
          </a:bodyPr>
          <a:lstStyle/>
          <a:p>
            <a:r>
              <a:rPr lang="en-US" dirty="0" smtClean="0"/>
              <a:t>A Vast amount of non scholastic writing took n the form of secularism and everyday life;</a:t>
            </a:r>
          </a:p>
          <a:p>
            <a:endParaRPr lang="en-US" dirty="0"/>
          </a:p>
          <a:p>
            <a:r>
              <a:rPr lang="en-US" dirty="0" smtClean="0"/>
              <a:t>Such as Abelard’s poem yearning his love for Heloise—a women he loved from afar;</a:t>
            </a:r>
          </a:p>
          <a:p>
            <a:endParaRPr lang="en-US" dirty="0"/>
          </a:p>
          <a:p>
            <a:r>
              <a:rPr lang="en-US" dirty="0" smtClean="0"/>
              <a:t>The landscape to assist the expansion of scholasticism and others was the high economic boom for the time.</a:t>
            </a:r>
          </a:p>
          <a:p>
            <a:endParaRPr lang="en-US" dirty="0"/>
          </a:p>
          <a:p>
            <a:r>
              <a:rPr lang="en-US" dirty="0" smtClean="0"/>
              <a:t>People traveled more and further—therefore introduced to new forms of intellectualism and history—they imbibed it, disseminated to the west.</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10600" cy="6553200"/>
          </a:xfrm>
        </p:spPr>
        <p:txBody>
          <a:bodyPr/>
          <a:lstStyle/>
          <a:p>
            <a:r>
              <a:rPr lang="en-US" dirty="0" smtClean="0"/>
              <a:t>Crusades aided greatly in these scholastic discoveries;</a:t>
            </a:r>
          </a:p>
          <a:p>
            <a:endParaRPr lang="en-US" dirty="0"/>
          </a:p>
          <a:p>
            <a:r>
              <a:rPr lang="en-US" dirty="0" smtClean="0"/>
              <a:t>The West found that the Jewish and Muslim communities had been gathering, disseminating, and debating the great questions of the world for centuries—interestingly enough it was Greek and Roman polemics in literature, math and medicine—and religious dogma;</a:t>
            </a:r>
          </a:p>
          <a:p>
            <a:endParaRPr lang="en-US" dirty="0"/>
          </a:p>
          <a:p>
            <a:r>
              <a:rPr lang="en-US" dirty="0" smtClean="0"/>
              <a:t>The West was late, but now voraciously gobbled up these data bases.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lstStyle/>
          <a:p>
            <a:r>
              <a:rPr lang="en-US" dirty="0" smtClean="0"/>
              <a:t>The </a:t>
            </a:r>
            <a:r>
              <a:rPr lang="en-US" dirty="0" err="1" smtClean="0"/>
              <a:t>reconquista</a:t>
            </a:r>
            <a:r>
              <a:rPr lang="en-US" dirty="0" smtClean="0"/>
              <a:t> was launched 8</a:t>
            </a:r>
            <a:r>
              <a:rPr lang="en-US" baseline="30000" dirty="0" smtClean="0"/>
              <a:t>th</a:t>
            </a:r>
            <a:r>
              <a:rPr lang="en-US" dirty="0" smtClean="0"/>
              <a:t> century—stalled until </a:t>
            </a:r>
            <a:r>
              <a:rPr lang="en-US" dirty="0" err="1" smtClean="0"/>
              <a:t>Sancho</a:t>
            </a:r>
            <a:r>
              <a:rPr lang="en-US" dirty="0" smtClean="0"/>
              <a:t> I of Navarre.</a:t>
            </a:r>
          </a:p>
          <a:p>
            <a:endParaRPr lang="en-US" dirty="0"/>
          </a:p>
          <a:p>
            <a:r>
              <a:rPr lang="en-US" dirty="0" smtClean="0"/>
              <a:t>Long war with Islam to regain lost Spanish lands from the Moors. </a:t>
            </a:r>
          </a:p>
          <a:p>
            <a:endParaRPr lang="en-US" dirty="0"/>
          </a:p>
          <a:p>
            <a:r>
              <a:rPr lang="en-US" dirty="0" smtClean="0"/>
              <a:t>It was a blended richness of Christian, Islam, and Jewish cultures. </a:t>
            </a:r>
          </a:p>
          <a:p>
            <a:endParaRPr lang="en-US" dirty="0"/>
          </a:p>
          <a:p>
            <a:r>
              <a:rPr lang="en-US" dirty="0" smtClean="0"/>
              <a:t>Military success was advanced by Rodrigo Dias de </a:t>
            </a:r>
            <a:r>
              <a:rPr lang="en-US" dirty="0" err="1" smtClean="0"/>
              <a:t>Vivar</a:t>
            </a:r>
            <a:r>
              <a:rPr lang="en-US" dirty="0" smtClean="0"/>
              <a:t>, “El Cid.”   This went on for 400 yrs before total success.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6248400"/>
          </a:xfrm>
        </p:spPr>
        <p:txBody>
          <a:bodyPr/>
          <a:lstStyle/>
          <a:p>
            <a:r>
              <a:rPr lang="en-US" dirty="0" smtClean="0"/>
              <a:t>Between 750 and 900, Persian scholars had translated much of Aristotle and other classical philosophers and wrote follow up commentaries—holy grail of antiquity research;</a:t>
            </a:r>
          </a:p>
          <a:p>
            <a:endParaRPr lang="en-US" dirty="0"/>
          </a:p>
          <a:p>
            <a:r>
              <a:rPr lang="en-US" dirty="0" smtClean="0"/>
              <a:t>Brilliant thinker such as </a:t>
            </a:r>
            <a:r>
              <a:rPr lang="en-US" dirty="0" err="1" smtClean="0"/>
              <a:t>Ibn</a:t>
            </a:r>
            <a:r>
              <a:rPr lang="en-US" dirty="0" smtClean="0"/>
              <a:t> </a:t>
            </a:r>
            <a:r>
              <a:rPr lang="en-US" dirty="0" err="1" smtClean="0"/>
              <a:t>Sina</a:t>
            </a:r>
            <a:r>
              <a:rPr lang="en-US" dirty="0" smtClean="0"/>
              <a:t> (Avicenna) developed theories and questions about how and why life is the way it is—school of philosophical thought—Epicureanism and Stoicism etc … Physics and psychology;</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lstStyle/>
          <a:p>
            <a:r>
              <a:rPr lang="en-US" dirty="0" err="1" smtClean="0"/>
              <a:t>Ibn</a:t>
            </a:r>
            <a:r>
              <a:rPr lang="en-US" dirty="0" smtClean="0"/>
              <a:t> </a:t>
            </a:r>
            <a:r>
              <a:rPr lang="en-US" dirty="0" err="1" smtClean="0"/>
              <a:t>Rushd</a:t>
            </a:r>
            <a:r>
              <a:rPr lang="en-US" dirty="0" smtClean="0"/>
              <a:t> tried to explain the correlation between reason and spirituality;</a:t>
            </a:r>
          </a:p>
          <a:p>
            <a:endParaRPr lang="en-US" dirty="0"/>
          </a:p>
          <a:p>
            <a:r>
              <a:rPr lang="en-US" dirty="0" smtClean="0"/>
              <a:t>Jewish scholars also were asking questions—Solomon </a:t>
            </a:r>
            <a:r>
              <a:rPr lang="en-US" dirty="0" err="1" smtClean="0"/>
              <a:t>ibn</a:t>
            </a:r>
            <a:r>
              <a:rPr lang="en-US" dirty="0" smtClean="0"/>
              <a:t> </a:t>
            </a:r>
            <a:r>
              <a:rPr lang="en-US" dirty="0" err="1" smtClean="0"/>
              <a:t>Gebriol</a:t>
            </a:r>
            <a:r>
              <a:rPr lang="en-US" dirty="0" smtClean="0"/>
              <a:t> tried to reconcile the earthly world of Aristotle, the in the moment mentality, with the Jewish concept of the next spiritual world—tied to the great teachings of the Talmud;</a:t>
            </a:r>
          </a:p>
          <a:p>
            <a:endParaRPr lang="en-US" dirty="0"/>
          </a:p>
          <a:p>
            <a:r>
              <a:rPr lang="en-US" dirty="0" smtClean="0"/>
              <a:t>Moses </a:t>
            </a:r>
            <a:r>
              <a:rPr lang="en-US" dirty="0" err="1" smtClean="0"/>
              <a:t>ben</a:t>
            </a:r>
            <a:r>
              <a:rPr lang="en-US" dirty="0" smtClean="0"/>
              <a:t> </a:t>
            </a:r>
            <a:r>
              <a:rPr lang="en-US" dirty="0" err="1" smtClean="0"/>
              <a:t>Maimon</a:t>
            </a:r>
            <a:r>
              <a:rPr lang="en-US" dirty="0" smtClean="0"/>
              <a:t> also tried to combine and differentiate faith and reason;</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00800"/>
          </a:xfrm>
        </p:spPr>
        <p:txBody>
          <a:bodyPr>
            <a:normAutofit fontScale="92500"/>
          </a:bodyPr>
          <a:lstStyle/>
          <a:p>
            <a:r>
              <a:rPr lang="en-US" dirty="0" smtClean="0"/>
              <a:t>Solomon </a:t>
            </a:r>
            <a:r>
              <a:rPr lang="en-US" dirty="0" err="1" smtClean="0"/>
              <a:t>ben</a:t>
            </a:r>
            <a:r>
              <a:rPr lang="en-US" dirty="0" smtClean="0"/>
              <a:t> Isaac used the ancient texts and scholarly writings of early Rabbis as a form of dialectics and spiritual studies—the faiths of Christianity and Judaism were forever interconnected and part of the same spiritual cycle;</a:t>
            </a:r>
          </a:p>
          <a:p>
            <a:endParaRPr lang="en-US" dirty="0"/>
          </a:p>
          <a:p>
            <a:r>
              <a:rPr lang="en-US" dirty="0" smtClean="0"/>
              <a:t>Dialectic—using ones own polemics against him while arriving at the real </a:t>
            </a:r>
            <a:r>
              <a:rPr lang="en-US" dirty="0" err="1" smtClean="0"/>
              <a:t>turth</a:t>
            </a:r>
            <a:r>
              <a:rPr lang="en-US" dirty="0" smtClean="0"/>
              <a:t> (sophists—lawyers)</a:t>
            </a:r>
          </a:p>
          <a:p>
            <a:endParaRPr lang="en-US" dirty="0"/>
          </a:p>
          <a:p>
            <a:r>
              <a:rPr lang="en-US" dirty="0" smtClean="0"/>
              <a:t>Lanfranc used dialectical reasoning to dispute with </a:t>
            </a:r>
            <a:r>
              <a:rPr lang="en-US" dirty="0" err="1" smtClean="0"/>
              <a:t>Berengar</a:t>
            </a:r>
            <a:r>
              <a:rPr lang="en-US" dirty="0" smtClean="0"/>
              <a:t> whether Christ was a real presence in the Eucharist</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400800"/>
          </a:xfrm>
        </p:spPr>
        <p:txBody>
          <a:bodyPr>
            <a:normAutofit/>
          </a:bodyPr>
          <a:lstStyle/>
          <a:p>
            <a:r>
              <a:rPr lang="en-US" dirty="0" smtClean="0"/>
              <a:t>Anselm of Canterbury (1033-1109)—very gifted logician—devised an ingenious logical proof for the existence of God;</a:t>
            </a:r>
          </a:p>
          <a:p>
            <a:endParaRPr lang="en-US" dirty="0"/>
          </a:p>
          <a:p>
            <a:r>
              <a:rPr lang="en-US" dirty="0" smtClean="0"/>
              <a:t>How things exist in the mind and how they are perceived in the world; </a:t>
            </a:r>
          </a:p>
          <a:p>
            <a:endParaRPr lang="en-US" dirty="0"/>
          </a:p>
          <a:p>
            <a:r>
              <a:rPr lang="en-US" dirty="0" smtClean="0"/>
              <a:t>Anselm argued that one can think in ones mind of the supernatural or things nonexistence—</a:t>
            </a:r>
            <a:r>
              <a:rPr lang="en-US" dirty="0" err="1" smtClean="0"/>
              <a:t>ie</a:t>
            </a:r>
            <a:r>
              <a:rPr lang="en-US" dirty="0" smtClean="0"/>
              <a:t> Leprechaun or Unicorn, but the reality there is nothing greater than God, so therefore if one can think of God there must be a God—</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normAutofit lnSpcReduction="10000"/>
          </a:bodyPr>
          <a:lstStyle/>
          <a:p>
            <a:r>
              <a:rPr lang="en-US" dirty="0" smtClean="0"/>
              <a:t>Peter Abelard—satirist and scholastic—used dialectics in </a:t>
            </a:r>
            <a:r>
              <a:rPr lang="en-US" i="1" dirty="0" smtClean="0"/>
              <a:t>Sic et Non (Yes and No)</a:t>
            </a:r>
            <a:r>
              <a:rPr lang="en-US" dirty="0" smtClean="0"/>
              <a:t>, to marry and coalesce the seeming contradictions between the Old and New Testament;</a:t>
            </a:r>
          </a:p>
          <a:p>
            <a:endParaRPr lang="en-US" dirty="0"/>
          </a:p>
          <a:p>
            <a:r>
              <a:rPr lang="en-US" dirty="0" smtClean="0"/>
              <a:t>The turn also began in normal social and legal life—dialectics could be used to determine issues that arose in every day life;</a:t>
            </a:r>
          </a:p>
          <a:p>
            <a:endParaRPr lang="en-US" dirty="0"/>
          </a:p>
          <a:p>
            <a:r>
              <a:rPr lang="en-US" dirty="0" smtClean="0"/>
              <a:t>Differences between Canon (Church) and Secular law.  Maybe common logic was superior—maybe faith and reason were inseparable and not the same and can exist as stand alone interpretations.</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rmAutofit lnSpcReduction="10000"/>
          </a:bodyPr>
          <a:lstStyle/>
          <a:p>
            <a:r>
              <a:rPr lang="en-US" dirty="0" smtClean="0"/>
              <a:t>Still, caveat here—scholasticism is a difficult to define singularly; it can be attached to an era and a common end of dialectical reasoning;</a:t>
            </a:r>
          </a:p>
          <a:p>
            <a:endParaRPr lang="en-US" dirty="0"/>
          </a:p>
          <a:p>
            <a:r>
              <a:rPr lang="en-US" dirty="0" smtClean="0"/>
              <a:t>But Faith and reason were a means to an end foe these scholars—not an end unto itself as we believe today;</a:t>
            </a:r>
          </a:p>
          <a:p>
            <a:endParaRPr lang="en-US" dirty="0"/>
          </a:p>
          <a:p>
            <a:r>
              <a:rPr lang="en-US" dirty="0" smtClean="0"/>
              <a:t>Anselm stated, “Faith seeking understanding.” </a:t>
            </a:r>
          </a:p>
          <a:p>
            <a:endParaRPr lang="en-US" dirty="0"/>
          </a:p>
          <a:p>
            <a:r>
              <a:rPr lang="en-US" dirty="0" smtClean="0"/>
              <a:t>The end result was to deify and glorify God and use reason and apologetics to do so.</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04800"/>
            <a:ext cx="8763000" cy="6324600"/>
          </a:xfrm>
        </p:spPr>
        <p:txBody>
          <a:bodyPr/>
          <a:lstStyle/>
          <a:p>
            <a:r>
              <a:rPr lang="en-US" dirty="0" smtClean="0"/>
              <a:t>Many of the non-Scholastic scholars thought using reason and polemics were </a:t>
            </a:r>
            <a:r>
              <a:rPr lang="en-US" dirty="0" err="1" smtClean="0"/>
              <a:t>sacriligious</a:t>
            </a:r>
            <a:r>
              <a:rPr lang="en-US" dirty="0" smtClean="0"/>
              <a:t> and a defiance to God—not praise but equity in human exultation;</a:t>
            </a:r>
          </a:p>
          <a:p>
            <a:endParaRPr lang="en-US" dirty="0"/>
          </a:p>
          <a:p>
            <a:r>
              <a:rPr lang="en-US" dirty="0" smtClean="0"/>
              <a:t>To study and prove God was to be his equal “Tree of Knowledge” issue.</a:t>
            </a:r>
          </a:p>
          <a:p>
            <a:endParaRPr lang="en-US" dirty="0"/>
          </a:p>
          <a:p>
            <a:r>
              <a:rPr lang="en-US" dirty="0" smtClean="0"/>
              <a:t>The correct to know God was through silent reflection and divine intervention</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normAutofit fontScale="92500" lnSpcReduction="10000"/>
          </a:bodyPr>
          <a:lstStyle/>
          <a:p>
            <a:r>
              <a:rPr lang="en-US" dirty="0" smtClean="0"/>
              <a:t>Scholasticism can also mean “</a:t>
            </a:r>
            <a:r>
              <a:rPr lang="en-US" dirty="0" err="1" smtClean="0"/>
              <a:t>Schoolism</a:t>
            </a:r>
            <a:r>
              <a:rPr lang="en-US" dirty="0" smtClean="0"/>
              <a:t>.” A particular school of thought and educational philosophy;</a:t>
            </a:r>
          </a:p>
          <a:p>
            <a:endParaRPr lang="en-US" dirty="0"/>
          </a:p>
          <a:p>
            <a:r>
              <a:rPr lang="en-US" dirty="0" smtClean="0"/>
              <a:t>The Bolognese Monk Gratian used logic to systematize Canon Law: </a:t>
            </a:r>
            <a:r>
              <a:rPr lang="en-US" i="1" dirty="0" smtClean="0"/>
              <a:t>Concordance of Discordant Canons</a:t>
            </a:r>
            <a:r>
              <a:rPr lang="en-US" dirty="0" smtClean="0"/>
              <a:t> (called the </a:t>
            </a:r>
            <a:r>
              <a:rPr lang="en-US" dirty="0" err="1" smtClean="0"/>
              <a:t>Decretum</a:t>
            </a:r>
            <a:r>
              <a:rPr lang="en-US" dirty="0" smtClean="0"/>
              <a:t>)—what it did was establish scientific Canon Law and legitimized it;</a:t>
            </a:r>
          </a:p>
          <a:p>
            <a:endParaRPr lang="en-US" dirty="0"/>
          </a:p>
          <a:p>
            <a:r>
              <a:rPr lang="en-US" dirty="0" smtClean="0"/>
              <a:t>Peter Lombard—wrote  </a:t>
            </a:r>
            <a:r>
              <a:rPr lang="en-US" i="1" dirty="0" err="1" smtClean="0"/>
              <a:t>Sententia</a:t>
            </a:r>
            <a:r>
              <a:rPr lang="en-US" i="1" dirty="0" smtClean="0"/>
              <a:t> (sentence), </a:t>
            </a:r>
            <a:r>
              <a:rPr lang="en-US" i="1" dirty="0" err="1" smtClean="0"/>
              <a:t>Quaestria</a:t>
            </a:r>
            <a:r>
              <a:rPr lang="en-US" i="1" dirty="0" smtClean="0"/>
              <a:t> (poses a problem), </a:t>
            </a:r>
            <a:r>
              <a:rPr lang="en-US" i="1" dirty="0" err="1" smtClean="0"/>
              <a:t>Disputatia</a:t>
            </a:r>
            <a:r>
              <a:rPr lang="en-US" i="1" dirty="0" smtClean="0"/>
              <a:t> (forming propositions or scenarios)—</a:t>
            </a:r>
            <a:r>
              <a:rPr lang="en-US" dirty="0" smtClean="0"/>
              <a:t>they all treated the Trinity, Creation and Sin, Incarnation and Virtues, and the Last Things creating a systematic treatment of the Catholic faith and its Theology.</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lstStyle/>
          <a:p>
            <a:r>
              <a:rPr lang="en-US" dirty="0" smtClean="0"/>
              <a:t>Large scale writings became known as </a:t>
            </a:r>
            <a:r>
              <a:rPr lang="en-US" i="1" dirty="0" err="1" smtClean="0"/>
              <a:t>Summas</a:t>
            </a:r>
            <a:r>
              <a:rPr lang="en-US" dirty="0" smtClean="0"/>
              <a:t>; the greatest scholastic writer and defender was Thomas Aquinas;</a:t>
            </a:r>
          </a:p>
          <a:p>
            <a:endParaRPr lang="en-US" dirty="0"/>
          </a:p>
          <a:p>
            <a:r>
              <a:rPr lang="en-US" i="1" dirty="0" smtClean="0"/>
              <a:t>Summa Contra Gentiles</a:t>
            </a:r>
            <a:r>
              <a:rPr lang="en-US" dirty="0" smtClean="0"/>
              <a:t>—assessment of all the knowledge of the Pagans and all things learned through human reason.</a:t>
            </a:r>
          </a:p>
          <a:p>
            <a:endParaRPr lang="en-US" i="1" dirty="0"/>
          </a:p>
          <a:p>
            <a:r>
              <a:rPr lang="en-US" dirty="0" smtClean="0"/>
              <a:t>Summa </a:t>
            </a:r>
            <a:r>
              <a:rPr lang="en-US" dirty="0" err="1" smtClean="0"/>
              <a:t>Theologiae</a:t>
            </a:r>
            <a:r>
              <a:rPr lang="en-US" i="1" dirty="0" smtClean="0"/>
              <a:t>—major doctrines with commentary concerning Doctrine of the </a:t>
            </a:r>
            <a:r>
              <a:rPr lang="en-US" i="1" dirty="0"/>
              <a:t>C</a:t>
            </a:r>
            <a:r>
              <a:rPr lang="en-US" i="1" dirty="0" smtClean="0"/>
              <a:t>atholic and Apostolic Faith and the Church itself.</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324600"/>
          </a:xfrm>
        </p:spPr>
        <p:txBody>
          <a:bodyPr/>
          <a:lstStyle/>
          <a:p>
            <a:r>
              <a:rPr lang="en-US" dirty="0" smtClean="0"/>
              <a:t>Thomas Aquinas—(1225-1274) born south of Rome to nobility;  Father wanted him to become an Abbott—Church positions not just for piety, but for political, social, and financial security;</a:t>
            </a:r>
          </a:p>
          <a:p>
            <a:endParaRPr lang="en-US" dirty="0"/>
          </a:p>
          <a:p>
            <a:r>
              <a:rPr lang="en-US" dirty="0" smtClean="0"/>
              <a:t>1244, Naples to study the arts (logic and reasoning and normal curriculum); There he found that he enjoyed the intellectual stimulation of the Dominican Friars and their apostolic teachings—father objected, but joined anyway.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lstStyle/>
          <a:p>
            <a:r>
              <a:rPr lang="en-US" dirty="0" smtClean="0"/>
              <a:t>Because of early victories, Portugal became a nation or kingdom of its own in 1139.</a:t>
            </a:r>
          </a:p>
          <a:p>
            <a:endParaRPr lang="en-US" dirty="0"/>
          </a:p>
          <a:p>
            <a:r>
              <a:rPr lang="en-US" dirty="0" smtClean="0"/>
              <a:t>After Toledo and Portugal, the issue of </a:t>
            </a:r>
            <a:r>
              <a:rPr lang="en-US" dirty="0" err="1" smtClean="0"/>
              <a:t>reconquista</a:t>
            </a:r>
            <a:r>
              <a:rPr lang="en-US" dirty="0" smtClean="0"/>
              <a:t> was no longer in doubt—just time.</a:t>
            </a:r>
          </a:p>
          <a:p>
            <a:endParaRPr lang="en-US" dirty="0"/>
          </a:p>
          <a:p>
            <a:r>
              <a:rPr lang="en-US" dirty="0" smtClean="0"/>
              <a:t>Ireland will be somewhat different: Ireland early being as ferocious fighters as the Vikings united early to beat back and incorporate the Viking hordes. </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normAutofit lnSpcReduction="10000"/>
          </a:bodyPr>
          <a:lstStyle/>
          <a:p>
            <a:r>
              <a:rPr lang="en-US" dirty="0" smtClean="0"/>
              <a:t>He studied in Paris for 3yrs under the tutelage of Albert the Great—studying the texts and commentaries of Aristotle;  He followed Albert to Cologne to the new </a:t>
            </a:r>
            <a:r>
              <a:rPr lang="en-US" i="1" dirty="0" err="1" smtClean="0"/>
              <a:t>Studium</a:t>
            </a:r>
            <a:r>
              <a:rPr lang="en-US" i="1" dirty="0" smtClean="0"/>
              <a:t> </a:t>
            </a:r>
            <a:r>
              <a:rPr lang="en-US" i="1" dirty="0" err="1" smtClean="0"/>
              <a:t>Generale</a:t>
            </a:r>
            <a:r>
              <a:rPr lang="en-US" i="1" dirty="0" smtClean="0"/>
              <a:t> (place of learning);</a:t>
            </a:r>
          </a:p>
          <a:p>
            <a:endParaRPr lang="en-US" i="1" dirty="0"/>
          </a:p>
          <a:p>
            <a:r>
              <a:rPr lang="en-US" dirty="0" smtClean="0"/>
              <a:t>He then taught in Paris, then left for Italy only to return to the stimulating academic environment of Paris (scholarship center of the world);</a:t>
            </a:r>
          </a:p>
          <a:p>
            <a:endParaRPr lang="en-US" dirty="0"/>
          </a:p>
          <a:p>
            <a:r>
              <a:rPr lang="en-US" dirty="0" smtClean="0"/>
              <a:t>Prolific writer wrote of his travels, studies, observations and applied Christian commentaries to everything.</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normAutofit lnSpcReduction="10000"/>
          </a:bodyPr>
          <a:lstStyle/>
          <a:p>
            <a:r>
              <a:rPr lang="en-US" dirty="0" smtClean="0"/>
              <a:t>Highly influenced by Arab and Jewish scholars—he explored roles of the will and the intellect;</a:t>
            </a:r>
          </a:p>
          <a:p>
            <a:endParaRPr lang="en-US" dirty="0"/>
          </a:p>
          <a:p>
            <a:r>
              <a:rPr lang="en-US" dirty="0" smtClean="0"/>
              <a:t>Faith is a matter of the will; he would opine that he did not commit an act contrary to reason. He would state, however, concerning faith, “I agree to something that is not demonstrable by reason.” </a:t>
            </a:r>
          </a:p>
          <a:p>
            <a:endParaRPr lang="en-US" dirty="0"/>
          </a:p>
          <a:p>
            <a:r>
              <a:rPr lang="en-US" dirty="0" smtClean="0"/>
              <a:t>Things can be known by reason—(2 + 2 = 4) even religious things—for example the existence of God—but other things can only be known by faith (trinity, incarnation (God made man), and creation) …</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763000" cy="6248400"/>
          </a:xfrm>
        </p:spPr>
        <p:txBody>
          <a:bodyPr/>
          <a:lstStyle/>
          <a:p>
            <a:r>
              <a:rPr lang="en-US" dirty="0" smtClean="0"/>
              <a:t>Thomas Aquinas so influential that in the 19</a:t>
            </a:r>
            <a:r>
              <a:rPr lang="en-US" baseline="30000" dirty="0" smtClean="0"/>
              <a:t>th</a:t>
            </a:r>
            <a:r>
              <a:rPr lang="en-US" dirty="0" smtClean="0"/>
              <a:t> century, it was made the basis by which all Catholic and Church doctrine (Theology)  would be taught;</a:t>
            </a:r>
          </a:p>
          <a:p>
            <a:endParaRPr lang="en-US" dirty="0"/>
          </a:p>
          <a:p>
            <a:r>
              <a:rPr lang="en-US" dirty="0" smtClean="0"/>
              <a:t>It was called “Thomism.” It remained the basis for Catholic teaching until the Second Vatican </a:t>
            </a:r>
            <a:r>
              <a:rPr lang="en-US" smtClean="0"/>
              <a:t>Council between 1962 and 1965,</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477000"/>
          </a:xfrm>
        </p:spPr>
        <p:txBody>
          <a:bodyPr/>
          <a:lstStyle/>
          <a:p>
            <a:r>
              <a:rPr lang="en-US" dirty="0" smtClean="0"/>
              <a:t>Brian </a:t>
            </a:r>
            <a:r>
              <a:rPr lang="en-US" dirty="0" err="1" smtClean="0"/>
              <a:t>Boru</a:t>
            </a:r>
            <a:r>
              <a:rPr lang="en-US" dirty="0" smtClean="0"/>
              <a:t> (976-1014) began to exert influence and a cohesive following, at least in the South of Ireland;</a:t>
            </a:r>
          </a:p>
          <a:p>
            <a:endParaRPr lang="en-US" dirty="0"/>
          </a:p>
          <a:p>
            <a:r>
              <a:rPr lang="en-US" dirty="0" smtClean="0"/>
              <a:t>1100 the Church reformers were able to create a national Church organized on a strict </a:t>
            </a:r>
            <a:r>
              <a:rPr lang="en-US" dirty="0" err="1" smtClean="0"/>
              <a:t>territorail</a:t>
            </a:r>
            <a:r>
              <a:rPr lang="en-US" dirty="0" smtClean="0"/>
              <a:t> basis;</a:t>
            </a:r>
          </a:p>
          <a:p>
            <a:endParaRPr lang="en-US" dirty="0"/>
          </a:p>
          <a:p>
            <a:r>
              <a:rPr lang="en-US" dirty="0" smtClean="0"/>
              <a:t>By the 12 century, Rory O’Connor turned to England for mercenaries—fatal victory—sparked the interest of Henry II (issues with the French)—invaded Ireland in 1171.</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763000" cy="6400800"/>
          </a:xfrm>
        </p:spPr>
        <p:txBody>
          <a:bodyPr>
            <a:normAutofit/>
          </a:bodyPr>
          <a:lstStyle/>
          <a:p>
            <a:r>
              <a:rPr lang="en-US" dirty="0" smtClean="0"/>
              <a:t>Concerning Eastern Europe, always issues. The Polish kingdom waxed and waned on Germany’s eastern frontier.  </a:t>
            </a:r>
          </a:p>
          <a:p>
            <a:endParaRPr lang="en-US" dirty="0"/>
          </a:p>
          <a:p>
            <a:r>
              <a:rPr lang="en-US" dirty="0" smtClean="0"/>
              <a:t>Poland was a western entity due to its embrasure and strong affiliation with the catholic Church.</a:t>
            </a:r>
          </a:p>
          <a:p>
            <a:endParaRPr lang="en-US" dirty="0"/>
          </a:p>
          <a:p>
            <a:r>
              <a:rPr lang="en-US" dirty="0" smtClean="0"/>
              <a:t>King </a:t>
            </a:r>
            <a:r>
              <a:rPr lang="en-US" dirty="0" err="1" smtClean="0"/>
              <a:t>Boleslave</a:t>
            </a:r>
            <a:r>
              <a:rPr lang="en-US" dirty="0" smtClean="0"/>
              <a:t> divided his kingdom between his three sons (connection to the fall of the Carolingian empire)—they squabbled and fought—</a:t>
            </a:r>
            <a:r>
              <a:rPr lang="en-US" dirty="0" err="1" smtClean="0"/>
              <a:t>sught</a:t>
            </a:r>
            <a:r>
              <a:rPr lang="en-US" dirty="0" smtClean="0"/>
              <a:t> help from the German Dukes and eastern </a:t>
            </a:r>
            <a:r>
              <a:rPr lang="en-US" dirty="0" err="1" smtClean="0"/>
              <a:t>Rus</a:t>
            </a:r>
            <a:r>
              <a:rPr lang="en-US" dirty="0" smtClean="0"/>
              <a:t>—disunited and Poland has since been fragmented and partitioned over time.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rmAutofit lnSpcReduction="10000"/>
          </a:bodyPr>
          <a:lstStyle/>
          <a:p>
            <a:r>
              <a:rPr lang="en-US" dirty="0" err="1" smtClean="0"/>
              <a:t>Rus</a:t>
            </a:r>
            <a:r>
              <a:rPr lang="en-US" dirty="0" smtClean="0"/>
              <a:t>, the ancestor of Russia and a Viking establishment since the creation of Kiev in 862—huge trading and commerce.</a:t>
            </a:r>
          </a:p>
          <a:p>
            <a:endParaRPr lang="en-US" dirty="0"/>
          </a:p>
          <a:p>
            <a:r>
              <a:rPr lang="en-US" dirty="0" smtClean="0"/>
              <a:t>Once </a:t>
            </a:r>
            <a:r>
              <a:rPr lang="en-US" dirty="0" err="1" smtClean="0"/>
              <a:t>Rus</a:t>
            </a:r>
            <a:r>
              <a:rPr lang="en-US" dirty="0" smtClean="0"/>
              <a:t> expanded and entered into a commercial and economic alliance with the Byzantines, it slowly grew influence;</a:t>
            </a:r>
          </a:p>
          <a:p>
            <a:endParaRPr lang="en-US" dirty="0"/>
          </a:p>
          <a:p>
            <a:r>
              <a:rPr lang="en-US" dirty="0" smtClean="0"/>
              <a:t>Russia filled the eastern power vacuum when Byzantium collapsed;  it accepted eastern Greek Orthodoxy—always be suspicious of the west.</a:t>
            </a:r>
          </a:p>
          <a:p>
            <a:r>
              <a:rPr lang="en-US" dirty="0" smtClean="0"/>
              <a:t>Very much influenced by Byzantium and Mongol culture.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477000"/>
          </a:xfrm>
        </p:spPr>
        <p:txBody>
          <a:bodyPr>
            <a:normAutofit/>
          </a:bodyPr>
          <a:lstStyle/>
          <a:p>
            <a:r>
              <a:rPr lang="en-US" dirty="0" smtClean="0"/>
              <a:t>Italy on the other hand did not exist as a large cohesive connection of culture and tradition.</a:t>
            </a:r>
          </a:p>
          <a:p>
            <a:endParaRPr lang="en-US" dirty="0"/>
          </a:p>
          <a:p>
            <a:r>
              <a:rPr lang="en-US" dirty="0" smtClean="0"/>
              <a:t>Three very different geographical zones: South, Center, and the North.</a:t>
            </a:r>
          </a:p>
          <a:p>
            <a:endParaRPr lang="en-US" dirty="0"/>
          </a:p>
          <a:p>
            <a:r>
              <a:rPr lang="en-US" dirty="0" smtClean="0"/>
              <a:t>South under constant invasion and intrusion by the Byzantines, North African Muslims, and Normans—followed by French and Germens.</a:t>
            </a:r>
          </a:p>
          <a:p>
            <a:endParaRPr lang="en-US" dirty="0"/>
          </a:p>
          <a:p>
            <a:r>
              <a:rPr lang="en-US" dirty="0" smtClean="0"/>
              <a:t>Then there was contention from the </a:t>
            </a:r>
            <a:r>
              <a:rPr lang="en-US" dirty="0" err="1" smtClean="0"/>
              <a:t>Aragonese</a:t>
            </a:r>
            <a:r>
              <a:rPr lang="en-US" dirty="0" smtClean="0"/>
              <a:t> from Spain.</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77000"/>
          </a:xfrm>
        </p:spPr>
        <p:txBody>
          <a:bodyPr/>
          <a:lstStyle/>
          <a:p>
            <a:r>
              <a:rPr lang="en-US" dirty="0" smtClean="0"/>
              <a:t>The center zone, dominated by the Popes and the Catholic Church;  Popish wars and expansion and constant haranguing from the </a:t>
            </a:r>
            <a:r>
              <a:rPr lang="en-US" dirty="0" err="1" smtClean="0"/>
              <a:t>Lombards</a:t>
            </a:r>
            <a:r>
              <a:rPr lang="en-US" dirty="0" smtClean="0"/>
              <a:t>;</a:t>
            </a:r>
          </a:p>
          <a:p>
            <a:endParaRPr lang="en-US" dirty="0"/>
          </a:p>
          <a:p>
            <a:r>
              <a:rPr lang="en-US" dirty="0" smtClean="0"/>
              <a:t>North dominated by the Carolingians; after 932, the Germans dominated the northern zone;</a:t>
            </a:r>
          </a:p>
          <a:p>
            <a:endParaRPr lang="en-US" dirty="0"/>
          </a:p>
          <a:p>
            <a:r>
              <a:rPr lang="en-US" dirty="0" smtClean="0"/>
              <a:t>Italy was never a unified country in purpose, philosophy and true traditional culture—which may explain a lot—not unified (politically or socially) until Garibaldi in the 1870s.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763000" cy="6400800"/>
          </a:xfrm>
        </p:spPr>
        <p:txBody>
          <a:bodyPr/>
          <a:lstStyle/>
          <a:p>
            <a:r>
              <a:rPr lang="en-US" dirty="0" smtClean="0"/>
              <a:t>The Germans fought and won wars against the Magyars, Slavic and even Hun intrusions;</a:t>
            </a:r>
          </a:p>
          <a:p>
            <a:endParaRPr lang="en-US" dirty="0"/>
          </a:p>
          <a:p>
            <a:r>
              <a:rPr lang="en-US" dirty="0" smtClean="0"/>
              <a:t>Tightly controlled the Catholic Church in Germany;</a:t>
            </a:r>
          </a:p>
          <a:p>
            <a:endParaRPr lang="en-US" dirty="0"/>
          </a:p>
          <a:p>
            <a:r>
              <a:rPr lang="en-US" dirty="0" smtClean="0"/>
              <a:t>They used marriage alliances, diplomacy, and military intimidation to control the Dukes in Germany and on their borders (The </a:t>
            </a:r>
            <a:r>
              <a:rPr lang="en-US" dirty="0" err="1" smtClean="0"/>
              <a:t>Ottonian</a:t>
            </a:r>
            <a:r>
              <a:rPr lang="en-US" dirty="0" smtClean="0"/>
              <a:t> Rulers, the Duke of Saxony—over 100yrs).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209</TotalTime>
  <Words>2136</Words>
  <Application>Microsoft Office PowerPoint</Application>
  <PresentationFormat>On-screen Show (4:3)</PresentationFormat>
  <Paragraphs>167</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Metro</vt:lpstr>
      <vt:lpstr>Scholasticism</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Scholasticism</dc:title>
  <dc:creator>Stephanie</dc:creator>
  <cp:lastModifiedBy>Stephanie</cp:lastModifiedBy>
  <cp:revision>26</cp:revision>
  <dcterms:created xsi:type="dcterms:W3CDTF">2010-10-27T22:57:50Z</dcterms:created>
  <dcterms:modified xsi:type="dcterms:W3CDTF">2010-10-28T02:40:46Z</dcterms:modified>
</cp:coreProperties>
</file>