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3" d="100"/>
          <a:sy n="83" d="100"/>
        </p:scale>
        <p:origin x="-76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91073B1-CBD3-4132-8F1C-8DC57F9E8163}" type="datetimeFigureOut">
              <a:rPr lang="en-US" smtClean="0"/>
              <a:pPr/>
              <a:t>6/26/2011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7B1E504-CE59-4FB7-B079-A60E6FB5632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1073B1-CBD3-4132-8F1C-8DC57F9E8163}"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1073B1-CBD3-4132-8F1C-8DC57F9E8163}"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D3A8A75E-AE79-40C5-9E32-FF48FE4E912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1073B1-CBD3-4132-8F1C-8DC57F9E8163}"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1073B1-CBD3-4132-8F1C-8DC57F9E8163}" type="datetimeFigureOut">
              <a:rPr lang="en-US" smtClean="0"/>
              <a:pPr/>
              <a:t>6/26/2011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7B1E504-CE59-4FB7-B079-A60E6FB563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1073B1-CBD3-4132-8F1C-8DC57F9E8163}"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1073B1-CBD3-4132-8F1C-8DC57F9E8163}" type="datetimeFigureOut">
              <a:rPr lang="en-US" smtClean="0"/>
              <a:pPr/>
              <a:t>6/26/2011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1073B1-CBD3-4132-8F1C-8DC57F9E8163}" type="datetimeFigureOut">
              <a:rPr lang="en-US" smtClean="0"/>
              <a:pPr/>
              <a:t>6/26/2011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073B1-CBD3-4132-8F1C-8DC57F9E8163}" type="datetimeFigureOut">
              <a:rPr lang="en-US" smtClean="0"/>
              <a:pPr/>
              <a:t>6/26/2011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1073B1-CBD3-4132-8F1C-8DC57F9E8163}"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1073B1-CBD3-4132-8F1C-8DC57F9E8163}" type="datetimeFigureOut">
              <a:rPr lang="en-US" smtClean="0"/>
              <a:pPr/>
              <a:t>6/26/2011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1E504-CE59-4FB7-B079-A60E6FB563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91073B1-CBD3-4132-8F1C-8DC57F9E8163}" type="datetimeFigureOut">
              <a:rPr lang="en-US" smtClean="0"/>
              <a:pPr/>
              <a:t>6/26/2011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7B1E504-CE59-4FB7-B079-A60E6FB563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latin typeface="Times New Roman" pitchFamily="18" charset="0"/>
                <a:cs typeface="Times New Roman" pitchFamily="18" charset="0"/>
              </a:rPr>
              <a:t>The New World and the Old: Exploration</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1400—1650 </a:t>
            </a:r>
            <a:endParaRPr lang="en-US" sz="3200" dirty="0">
              <a:latin typeface="Times New Roman" pitchFamily="18" charset="0"/>
              <a:cs typeface="Times New Roman" pitchFamily="18" charset="0"/>
            </a:endParaRPr>
          </a:p>
        </p:txBody>
      </p:sp>
      <p:sp>
        <p:nvSpPr>
          <p:cNvPr id="3" name="Subtitle 2"/>
          <p:cNvSpPr>
            <a:spLocks noGrp="1"/>
          </p:cNvSpPr>
          <p:nvPr>
            <p:ph type="subTitle" idx="1"/>
          </p:nvPr>
        </p:nvSpPr>
        <p:spPr>
          <a:xfrm>
            <a:off x="1295400" y="4038600"/>
            <a:ext cx="6400800" cy="1219200"/>
          </a:xfrm>
        </p:spPr>
        <p:txBody>
          <a:bodyPr>
            <a:normAutofit fontScale="85000" lnSpcReduction="20000"/>
          </a:bodyPr>
          <a:lstStyle/>
          <a:p>
            <a:endParaRPr lang="en-US" dirty="0" smtClean="0">
              <a:solidFill>
                <a:srgbClr val="FF0000"/>
              </a:solidFill>
            </a:endParaRPr>
          </a:p>
          <a:p>
            <a:r>
              <a:rPr lang="en-US" sz="2800" b="1" dirty="0" smtClean="0">
                <a:solidFill>
                  <a:schemeClr val="bg1"/>
                </a:solidFill>
                <a:latin typeface="Times New Roman" pitchFamily="18" charset="0"/>
                <a:cs typeface="Times New Roman" pitchFamily="18" charset="0"/>
              </a:rPr>
              <a:t>The Western Shift:</a:t>
            </a:r>
          </a:p>
          <a:p>
            <a:r>
              <a:rPr lang="en-US" sz="2800" b="1" dirty="0" smtClean="0">
                <a:solidFill>
                  <a:schemeClr val="bg1"/>
                </a:solidFill>
                <a:latin typeface="Times New Roman" pitchFamily="18" charset="0"/>
                <a:cs typeface="Times New Roman" pitchFamily="18" charset="0"/>
              </a:rPr>
              <a:t>America and Europe</a:t>
            </a:r>
            <a:endParaRPr lang="en-US" sz="2800" b="1"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a:bodyPr>
          <a:lstStyle/>
          <a:p>
            <a:r>
              <a:rPr lang="en-US" sz="3200" dirty="0" smtClean="0"/>
              <a:t>Consequences for native Peoples</a:t>
            </a:r>
            <a:endParaRPr lang="en-US" sz="3200" dirty="0"/>
          </a:p>
        </p:txBody>
      </p:sp>
      <p:sp>
        <p:nvSpPr>
          <p:cNvPr id="3" name="Content Placeholder 2"/>
          <p:cNvSpPr>
            <a:spLocks noGrp="1"/>
          </p:cNvSpPr>
          <p:nvPr>
            <p:ph idx="1"/>
          </p:nvPr>
        </p:nvSpPr>
        <p:spPr>
          <a:xfrm>
            <a:off x="152400" y="609600"/>
            <a:ext cx="8839200" cy="6096000"/>
          </a:xfrm>
        </p:spPr>
        <p:txBody>
          <a:bodyPr>
            <a:normAutofit/>
          </a:bodyPr>
          <a:lstStyle/>
          <a:p>
            <a:endParaRPr lang="en-US" dirty="0" smtClean="0"/>
          </a:p>
          <a:p>
            <a:r>
              <a:rPr lang="en-US" b="1" dirty="0" smtClean="0">
                <a:solidFill>
                  <a:srgbClr val="FFC000"/>
                </a:solidFill>
              </a:rPr>
              <a:t>Disease </a:t>
            </a:r>
            <a:r>
              <a:rPr lang="en-US" b="1" dirty="0" smtClean="0">
                <a:solidFill>
                  <a:srgbClr val="FFC000"/>
                </a:solidFill>
              </a:rPr>
              <a:t>killed millions—small pox, chicken pox, measles, whooping cough, malaria, and bubonic plague—</a:t>
            </a:r>
          </a:p>
          <a:p>
            <a:endParaRPr lang="en-US" b="1" dirty="0">
              <a:solidFill>
                <a:srgbClr val="FFC000"/>
              </a:solidFill>
            </a:endParaRPr>
          </a:p>
          <a:p>
            <a:r>
              <a:rPr lang="en-US" b="1" dirty="0" smtClean="0">
                <a:solidFill>
                  <a:srgbClr val="FFC000"/>
                </a:solidFill>
              </a:rPr>
              <a:t>Native population decreased from perhaps 50-70 million in 1492 to 5 million by 1700. </a:t>
            </a:r>
          </a:p>
          <a:p>
            <a:endParaRPr lang="en-US" b="1" dirty="0">
              <a:solidFill>
                <a:srgbClr val="FFC000"/>
              </a:solidFill>
            </a:endParaRPr>
          </a:p>
          <a:p>
            <a:r>
              <a:rPr lang="en-US" b="1" dirty="0" smtClean="0">
                <a:solidFill>
                  <a:srgbClr val="FFC000"/>
                </a:solidFill>
              </a:rPr>
              <a:t>Survivors were enslaved, relegated to peon status, forced into conversion or suffered the fate of the inquisition—some even intermarried furthering the demise of certain civilizations—Europeanization was deleterious to Americans.</a:t>
            </a:r>
            <a:endParaRPr lang="en-US" b="1" dirty="0">
              <a:solidFill>
                <a:srgbClr val="FFC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lstStyle/>
          <a:p>
            <a:endParaRPr lang="en-US" dirty="0" smtClean="0"/>
          </a:p>
          <a:p>
            <a:endParaRPr lang="en-US" dirty="0" smtClean="0"/>
          </a:p>
          <a:p>
            <a:r>
              <a:rPr lang="en-US" b="1" dirty="0" smtClean="0">
                <a:solidFill>
                  <a:srgbClr val="FFC000"/>
                </a:solidFill>
              </a:rPr>
              <a:t>As </a:t>
            </a:r>
            <a:r>
              <a:rPr lang="en-US" b="1" dirty="0" smtClean="0">
                <a:solidFill>
                  <a:srgbClr val="FFC000"/>
                </a:solidFill>
              </a:rPr>
              <a:t>Native Population depleted, Spain began to import African Slaves.</a:t>
            </a:r>
          </a:p>
          <a:p>
            <a:endParaRPr lang="en-US" b="1" dirty="0">
              <a:solidFill>
                <a:srgbClr val="FFC000"/>
              </a:solidFill>
            </a:endParaRPr>
          </a:p>
          <a:p>
            <a:r>
              <a:rPr lang="en-US" b="1" dirty="0" smtClean="0">
                <a:solidFill>
                  <a:srgbClr val="FFC000"/>
                </a:solidFill>
              </a:rPr>
              <a:t>Eventually several millions were abducted and sold into the New World;</a:t>
            </a:r>
          </a:p>
          <a:p>
            <a:endParaRPr lang="en-US" b="1" dirty="0">
              <a:solidFill>
                <a:srgbClr val="FFC000"/>
              </a:solidFill>
            </a:endParaRPr>
          </a:p>
          <a:p>
            <a:r>
              <a:rPr lang="en-US" b="1" dirty="0" smtClean="0">
                <a:solidFill>
                  <a:srgbClr val="FFC000"/>
                </a:solidFill>
              </a:rPr>
              <a:t>Most went to the West Indies and South/Central America; less than 4% came to the United States of America. </a:t>
            </a:r>
            <a:endParaRPr lang="en-US" b="1" dirty="0">
              <a:solidFill>
                <a:srgbClr val="FFC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52400"/>
            <a:ext cx="7772400" cy="762000"/>
          </a:xfrm>
        </p:spPr>
        <p:txBody>
          <a:bodyPr/>
          <a:lstStyle/>
          <a:p>
            <a:r>
              <a:rPr lang="en-US" sz="3600"/>
              <a:t>Slave Numbers</a:t>
            </a:r>
          </a:p>
        </p:txBody>
      </p:sp>
      <p:sp>
        <p:nvSpPr>
          <p:cNvPr id="16387" name="Rectangle 3"/>
          <p:cNvSpPr>
            <a:spLocks noGrp="1" noChangeArrowheads="1"/>
          </p:cNvSpPr>
          <p:nvPr>
            <p:ph type="body" sz="half" idx="1"/>
          </p:nvPr>
        </p:nvSpPr>
        <p:spPr>
          <a:xfrm>
            <a:off x="0" y="1066800"/>
            <a:ext cx="4114800" cy="5638800"/>
          </a:xfrm>
        </p:spPr>
        <p:txBody>
          <a:bodyPr>
            <a:normAutofit fontScale="92500" lnSpcReduction="10000"/>
          </a:bodyPr>
          <a:lstStyle/>
          <a:p>
            <a:r>
              <a:rPr lang="en-US" sz="2800" b="1" dirty="0">
                <a:solidFill>
                  <a:schemeClr val="bg1"/>
                </a:solidFill>
              </a:rPr>
              <a:t>14</a:t>
            </a:r>
            <a:r>
              <a:rPr lang="en-US" sz="2800" b="1" baseline="30000" dirty="0">
                <a:solidFill>
                  <a:schemeClr val="bg1"/>
                </a:solidFill>
              </a:rPr>
              <a:t>th</a:t>
            </a:r>
            <a:r>
              <a:rPr lang="en-US" sz="2800" b="1" dirty="0">
                <a:solidFill>
                  <a:schemeClr val="bg1"/>
                </a:solidFill>
              </a:rPr>
              <a:t> century to the mid 17</a:t>
            </a:r>
            <a:r>
              <a:rPr lang="en-US" sz="2800" b="1" baseline="30000" dirty="0">
                <a:solidFill>
                  <a:schemeClr val="bg1"/>
                </a:solidFill>
              </a:rPr>
              <a:t>th</a:t>
            </a:r>
            <a:r>
              <a:rPr lang="en-US" sz="2800" b="1" dirty="0">
                <a:solidFill>
                  <a:schemeClr val="bg1"/>
                </a:solidFill>
              </a:rPr>
              <a:t> century, the numbers  small</a:t>
            </a:r>
            <a:r>
              <a:rPr lang="en-US" sz="2800" b="1" dirty="0" smtClean="0">
                <a:solidFill>
                  <a:schemeClr val="bg1"/>
                </a:solidFill>
              </a:rPr>
              <a:t>.</a:t>
            </a:r>
          </a:p>
          <a:p>
            <a:endParaRPr lang="en-US" sz="2800" b="1" dirty="0">
              <a:solidFill>
                <a:schemeClr val="bg1"/>
              </a:solidFill>
            </a:endParaRPr>
          </a:p>
          <a:p>
            <a:r>
              <a:rPr lang="en-US" sz="2800" b="1" dirty="0">
                <a:solidFill>
                  <a:schemeClr val="bg1"/>
                </a:solidFill>
              </a:rPr>
              <a:t>18</a:t>
            </a:r>
            <a:r>
              <a:rPr lang="en-US" sz="2800" b="1" baseline="30000" dirty="0">
                <a:solidFill>
                  <a:schemeClr val="bg1"/>
                </a:solidFill>
              </a:rPr>
              <a:t>th</a:t>
            </a:r>
            <a:r>
              <a:rPr lang="en-US" sz="2800" b="1" dirty="0">
                <a:solidFill>
                  <a:schemeClr val="bg1"/>
                </a:solidFill>
              </a:rPr>
              <a:t>—19</a:t>
            </a:r>
            <a:r>
              <a:rPr lang="en-US" sz="2800" b="1" baseline="30000" dirty="0">
                <a:solidFill>
                  <a:schemeClr val="bg1"/>
                </a:solidFill>
              </a:rPr>
              <a:t>th</a:t>
            </a:r>
            <a:r>
              <a:rPr lang="en-US" sz="2800" b="1" dirty="0">
                <a:solidFill>
                  <a:schemeClr val="bg1"/>
                </a:solidFill>
              </a:rPr>
              <a:t> century numbers around 50 to 100,000 per year.</a:t>
            </a:r>
          </a:p>
          <a:p>
            <a:r>
              <a:rPr lang="en-US" sz="2800" b="1" dirty="0">
                <a:solidFill>
                  <a:schemeClr val="bg1"/>
                </a:solidFill>
              </a:rPr>
              <a:t>38% </a:t>
            </a:r>
            <a:r>
              <a:rPr lang="en-US" sz="2800" b="1" dirty="0" smtClean="0">
                <a:solidFill>
                  <a:schemeClr val="bg1"/>
                </a:solidFill>
              </a:rPr>
              <a:t>Brazil</a:t>
            </a:r>
          </a:p>
          <a:p>
            <a:endParaRPr lang="en-US" sz="2800" b="1" dirty="0">
              <a:solidFill>
                <a:schemeClr val="bg1"/>
              </a:solidFill>
            </a:endParaRPr>
          </a:p>
          <a:p>
            <a:r>
              <a:rPr lang="en-US" sz="2800" b="1" dirty="0">
                <a:solidFill>
                  <a:schemeClr val="bg1"/>
                </a:solidFill>
              </a:rPr>
              <a:t>42% West </a:t>
            </a:r>
            <a:r>
              <a:rPr lang="en-US" sz="2800" b="1" dirty="0" smtClean="0">
                <a:solidFill>
                  <a:schemeClr val="bg1"/>
                </a:solidFill>
              </a:rPr>
              <a:t>Indies</a:t>
            </a:r>
          </a:p>
          <a:p>
            <a:endParaRPr lang="en-US" sz="2800" b="1" dirty="0">
              <a:solidFill>
                <a:schemeClr val="bg1"/>
              </a:solidFill>
            </a:endParaRPr>
          </a:p>
          <a:p>
            <a:r>
              <a:rPr lang="en-US" sz="2800" b="1" dirty="0">
                <a:solidFill>
                  <a:schemeClr val="bg1"/>
                </a:solidFill>
              </a:rPr>
              <a:t>Only 4% to British North America</a:t>
            </a:r>
          </a:p>
        </p:txBody>
      </p:sp>
      <p:pic>
        <p:nvPicPr>
          <p:cNvPr id="16391" name="Picture 7" descr="http://www.vvgeocivtrenches.com/images/maps/AfricanSlaveTrade.gif"/>
          <p:cNvPicPr>
            <a:picLocks noGrp="1" noChangeAspect="1" noChangeArrowheads="1"/>
          </p:cNvPicPr>
          <p:nvPr>
            <p:ph type="clipArt" sz="half" idx="2"/>
          </p:nvPr>
        </p:nvPicPr>
        <p:blipFill>
          <a:blip r:embed="rId2" cstate="print"/>
          <a:srcRect/>
          <a:stretch>
            <a:fillRect/>
          </a:stretch>
        </p:blipFill>
        <p:spPr>
          <a:xfrm>
            <a:off x="4191000" y="838200"/>
            <a:ext cx="4953000" cy="5867400"/>
          </a:xfr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762000"/>
          </a:xfrm>
        </p:spPr>
        <p:txBody>
          <a:bodyPr/>
          <a:lstStyle/>
          <a:p>
            <a:r>
              <a:rPr lang="en-US" sz="3600"/>
              <a:t>Geographical Regions</a:t>
            </a:r>
          </a:p>
        </p:txBody>
      </p:sp>
      <p:sp>
        <p:nvSpPr>
          <p:cNvPr id="17411" name="Rectangle 3"/>
          <p:cNvSpPr>
            <a:spLocks noGrp="1" noChangeArrowheads="1"/>
          </p:cNvSpPr>
          <p:nvPr>
            <p:ph type="body" sz="half" idx="1"/>
          </p:nvPr>
        </p:nvSpPr>
        <p:spPr>
          <a:xfrm>
            <a:off x="228600" y="1143000"/>
            <a:ext cx="4038600" cy="5486400"/>
          </a:xfrm>
        </p:spPr>
        <p:txBody>
          <a:bodyPr>
            <a:normAutofit/>
          </a:bodyPr>
          <a:lstStyle/>
          <a:p>
            <a:pPr>
              <a:lnSpc>
                <a:spcPct val="90000"/>
              </a:lnSpc>
            </a:pPr>
            <a:r>
              <a:rPr lang="en-US" sz="2800" b="1" dirty="0">
                <a:solidFill>
                  <a:schemeClr val="bg1"/>
                </a:solidFill>
              </a:rPr>
              <a:t>Most of the Slaves came from Senegal, Gambia early on; </a:t>
            </a:r>
            <a:endParaRPr lang="en-US" sz="2800" b="1" dirty="0" smtClean="0">
              <a:solidFill>
                <a:schemeClr val="bg1"/>
              </a:solidFill>
            </a:endParaRPr>
          </a:p>
          <a:p>
            <a:pPr>
              <a:lnSpc>
                <a:spcPct val="90000"/>
              </a:lnSpc>
            </a:pPr>
            <a:endParaRPr lang="en-US" b="1" dirty="0" smtClean="0">
              <a:solidFill>
                <a:schemeClr val="bg1"/>
              </a:solidFill>
            </a:endParaRPr>
          </a:p>
          <a:p>
            <a:pPr>
              <a:lnSpc>
                <a:spcPct val="90000"/>
              </a:lnSpc>
            </a:pPr>
            <a:r>
              <a:rPr lang="en-US" sz="2800" b="1" dirty="0" smtClean="0">
                <a:solidFill>
                  <a:schemeClr val="bg1"/>
                </a:solidFill>
              </a:rPr>
              <a:t>Then </a:t>
            </a:r>
            <a:r>
              <a:rPr lang="en-US" sz="2800" b="1" dirty="0">
                <a:solidFill>
                  <a:schemeClr val="bg1"/>
                </a:solidFill>
              </a:rPr>
              <a:t>Angola; Then the so-called “Slave Coast” in western Nigeria; </a:t>
            </a:r>
            <a:endParaRPr lang="en-US" sz="2800" b="1" dirty="0" smtClean="0">
              <a:solidFill>
                <a:schemeClr val="bg1"/>
              </a:solidFill>
            </a:endParaRPr>
          </a:p>
          <a:p>
            <a:pPr>
              <a:lnSpc>
                <a:spcPct val="90000"/>
              </a:lnSpc>
            </a:pPr>
            <a:endParaRPr lang="en-US" b="1" dirty="0" smtClean="0">
              <a:solidFill>
                <a:schemeClr val="bg1"/>
              </a:solidFill>
            </a:endParaRPr>
          </a:p>
          <a:p>
            <a:pPr>
              <a:lnSpc>
                <a:spcPct val="90000"/>
              </a:lnSpc>
            </a:pPr>
            <a:r>
              <a:rPr lang="en-US" sz="2800" b="1" dirty="0" smtClean="0">
                <a:solidFill>
                  <a:schemeClr val="bg1"/>
                </a:solidFill>
              </a:rPr>
              <a:t>and </a:t>
            </a:r>
            <a:r>
              <a:rPr lang="en-US" sz="2800" b="1" dirty="0">
                <a:solidFill>
                  <a:schemeClr val="bg1"/>
                </a:solidFill>
              </a:rPr>
              <a:t>then from the “Gold Coast” coastline of modern Ghana.</a:t>
            </a:r>
          </a:p>
        </p:txBody>
      </p:sp>
      <p:pic>
        <p:nvPicPr>
          <p:cNvPr id="17419" name="Picture 11" descr="http://exploringafrica.matrix.msu.edu/images/decolinization.jpg"/>
          <p:cNvPicPr>
            <a:picLocks noGrp="1" noChangeAspect="1" noChangeArrowheads="1"/>
          </p:cNvPicPr>
          <p:nvPr>
            <p:ph type="clipArt" sz="half" idx="2"/>
          </p:nvPr>
        </p:nvPicPr>
        <p:blipFill>
          <a:blip r:embed="rId2" cstate="print"/>
          <a:srcRect/>
          <a:stretch>
            <a:fillRect/>
          </a:stretch>
        </p:blipFill>
        <p:spPr>
          <a:xfrm>
            <a:off x="4419600" y="1143000"/>
            <a:ext cx="4572000" cy="5486400"/>
          </a:xfrm>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228600"/>
            <a:ext cx="7772400" cy="914400"/>
          </a:xfrm>
        </p:spPr>
        <p:txBody>
          <a:bodyPr/>
          <a:lstStyle/>
          <a:p>
            <a:r>
              <a:rPr lang="en-US" sz="3600"/>
              <a:t>Slave Markets</a:t>
            </a:r>
          </a:p>
        </p:txBody>
      </p:sp>
      <p:sp>
        <p:nvSpPr>
          <p:cNvPr id="18435" name="Rectangle 3"/>
          <p:cNvSpPr>
            <a:spLocks noGrp="1" noChangeArrowheads="1"/>
          </p:cNvSpPr>
          <p:nvPr>
            <p:ph idx="1"/>
          </p:nvPr>
        </p:nvSpPr>
        <p:spPr>
          <a:xfrm>
            <a:off x="152400" y="990600"/>
            <a:ext cx="8839200" cy="5638800"/>
          </a:xfrm>
        </p:spPr>
        <p:txBody>
          <a:bodyPr>
            <a:normAutofit lnSpcReduction="10000"/>
          </a:bodyPr>
          <a:lstStyle/>
          <a:p>
            <a:r>
              <a:rPr lang="en-US" sz="2800" b="1" dirty="0">
                <a:solidFill>
                  <a:srgbClr val="FFC000"/>
                </a:solidFill>
              </a:rPr>
              <a:t>European Slave Traders were not in the habit of capturing their victims.</a:t>
            </a:r>
          </a:p>
          <a:p>
            <a:endParaRPr lang="en-US" sz="2800" b="1" dirty="0">
              <a:solidFill>
                <a:srgbClr val="FFC000"/>
              </a:solidFill>
            </a:endParaRPr>
          </a:p>
          <a:p>
            <a:r>
              <a:rPr lang="en-US" sz="2800" b="1" dirty="0">
                <a:solidFill>
                  <a:srgbClr val="FFC000"/>
                </a:solidFill>
              </a:rPr>
              <a:t>They relied solely on African </a:t>
            </a:r>
            <a:r>
              <a:rPr lang="en-US" sz="2800" b="1" dirty="0" smtClean="0">
                <a:solidFill>
                  <a:srgbClr val="FFC000"/>
                </a:solidFill>
              </a:rPr>
              <a:t>Slave </a:t>
            </a:r>
            <a:r>
              <a:rPr lang="en-US" sz="2800" b="1" dirty="0">
                <a:solidFill>
                  <a:srgbClr val="FFC000"/>
                </a:solidFill>
              </a:rPr>
              <a:t>Traders—it was cheaper and less dangerous. Africans already had well functioning and well established slave markets—Europeans just deepened preexisting markets and trade networks.</a:t>
            </a:r>
          </a:p>
          <a:p>
            <a:endParaRPr lang="en-US" sz="2800" b="1" dirty="0">
              <a:solidFill>
                <a:srgbClr val="FFC000"/>
              </a:solidFill>
            </a:endParaRPr>
          </a:p>
          <a:p>
            <a:r>
              <a:rPr lang="en-US" sz="2800" b="1" dirty="0">
                <a:solidFill>
                  <a:srgbClr val="FFC000"/>
                </a:solidFill>
              </a:rPr>
              <a:t>Local African Chieftains for a price(lease) allowed European slave merchants to construct forts on their coast line for the sole purpose of slave commodities.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52400"/>
            <a:ext cx="7772400" cy="762000"/>
          </a:xfrm>
        </p:spPr>
        <p:txBody>
          <a:bodyPr/>
          <a:lstStyle/>
          <a:p>
            <a:r>
              <a:rPr lang="en-US" sz="3600"/>
              <a:t>Slave Business</a:t>
            </a:r>
          </a:p>
        </p:txBody>
      </p:sp>
      <p:sp>
        <p:nvSpPr>
          <p:cNvPr id="19459" name="Rectangle 3"/>
          <p:cNvSpPr>
            <a:spLocks noGrp="1" noChangeArrowheads="1"/>
          </p:cNvSpPr>
          <p:nvPr>
            <p:ph type="body" sz="half" idx="1"/>
          </p:nvPr>
        </p:nvSpPr>
        <p:spPr>
          <a:xfrm>
            <a:off x="152400" y="762000"/>
            <a:ext cx="4343400" cy="5943600"/>
          </a:xfrm>
        </p:spPr>
        <p:txBody>
          <a:bodyPr>
            <a:normAutofit/>
          </a:bodyPr>
          <a:lstStyle/>
          <a:p>
            <a:r>
              <a:rPr lang="en-US" sz="2400" b="1" dirty="0">
                <a:solidFill>
                  <a:schemeClr val="bg1"/>
                </a:solidFill>
              </a:rPr>
              <a:t>African Rulers sent envoys to European courts soliciting and marketing the slave trade.</a:t>
            </a:r>
          </a:p>
          <a:p>
            <a:endParaRPr lang="en-US" sz="2400" b="1" dirty="0">
              <a:solidFill>
                <a:schemeClr val="bg1"/>
              </a:solidFill>
            </a:endParaRPr>
          </a:p>
          <a:p>
            <a:r>
              <a:rPr lang="en-US" sz="2400" b="1" dirty="0">
                <a:solidFill>
                  <a:schemeClr val="bg1"/>
                </a:solidFill>
              </a:rPr>
              <a:t>Simply, the Europeans neither created the market, dominated the market, nor did they dictate the rules of engagement of the slave trade—but all concerned surely profited from it.</a:t>
            </a:r>
          </a:p>
          <a:p>
            <a:pPr>
              <a:buFontTx/>
              <a:buNone/>
            </a:pPr>
            <a:r>
              <a:rPr lang="en-US" sz="1400" b="1" dirty="0">
                <a:solidFill>
                  <a:schemeClr val="bg1"/>
                </a:solidFill>
              </a:rPr>
              <a:t> http://www.cambridge.org/us/features/0521629101/assets/screen1.gif</a:t>
            </a:r>
          </a:p>
        </p:txBody>
      </p:sp>
      <p:pic>
        <p:nvPicPr>
          <p:cNvPr id="19463" name="Picture 7" descr="http://www.cambridge.org/us/features/0521629101/assets/screen1.gif"/>
          <p:cNvPicPr>
            <a:picLocks noGrp="1" noChangeAspect="1" noChangeArrowheads="1"/>
          </p:cNvPicPr>
          <p:nvPr>
            <p:ph type="clipArt" sz="half" idx="2"/>
          </p:nvPr>
        </p:nvPicPr>
        <p:blipFill>
          <a:blip r:embed="rId2" cstate="print"/>
          <a:srcRect/>
          <a:stretch>
            <a:fillRect/>
          </a:stretch>
        </p:blipFill>
        <p:spPr>
          <a:xfrm>
            <a:off x="4648200" y="1219200"/>
            <a:ext cx="4267200" cy="5029200"/>
          </a:xfrm>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762000"/>
          </a:xfrm>
        </p:spPr>
        <p:txBody>
          <a:bodyPr/>
          <a:lstStyle/>
          <a:p>
            <a:r>
              <a:rPr lang="en-US" sz="3600"/>
              <a:t>Victims</a:t>
            </a:r>
          </a:p>
        </p:txBody>
      </p:sp>
      <p:sp>
        <p:nvSpPr>
          <p:cNvPr id="20483" name="Rectangle 3"/>
          <p:cNvSpPr>
            <a:spLocks noGrp="1" noChangeArrowheads="1"/>
          </p:cNvSpPr>
          <p:nvPr>
            <p:ph idx="1"/>
          </p:nvPr>
        </p:nvSpPr>
        <p:spPr>
          <a:xfrm>
            <a:off x="228600" y="1295400"/>
            <a:ext cx="8686800" cy="5334000"/>
          </a:xfrm>
        </p:spPr>
        <p:txBody>
          <a:bodyPr/>
          <a:lstStyle/>
          <a:p>
            <a:pPr>
              <a:buNone/>
            </a:pPr>
            <a:endParaRPr lang="en-US" dirty="0" smtClean="0"/>
          </a:p>
          <a:p>
            <a:pPr>
              <a:buNone/>
            </a:pPr>
            <a:endParaRPr lang="en-US" b="1" dirty="0">
              <a:solidFill>
                <a:srgbClr val="FFC000"/>
              </a:solidFill>
            </a:endParaRPr>
          </a:p>
          <a:p>
            <a:r>
              <a:rPr lang="en-US" b="1" dirty="0">
                <a:solidFill>
                  <a:srgbClr val="FFC000"/>
                </a:solidFill>
              </a:rPr>
              <a:t>Most were victims of tribal and nationalist warfare</a:t>
            </a:r>
            <a:r>
              <a:rPr lang="en-US" b="1" dirty="0" smtClean="0">
                <a:solidFill>
                  <a:srgbClr val="FFC000"/>
                </a:solidFill>
              </a:rPr>
              <a:t>.</a:t>
            </a:r>
          </a:p>
          <a:p>
            <a:pPr>
              <a:buNone/>
            </a:pPr>
            <a:endParaRPr lang="en-US" b="1" dirty="0">
              <a:solidFill>
                <a:srgbClr val="FFC000"/>
              </a:solidFill>
            </a:endParaRPr>
          </a:p>
          <a:p>
            <a:r>
              <a:rPr lang="en-US" b="1" dirty="0">
                <a:solidFill>
                  <a:srgbClr val="FFC000"/>
                </a:solidFill>
              </a:rPr>
              <a:t>At one time we thought there were slave wars—but after years of research, we find that there was huge African initiatives to make money, gain European technology and the Chieftain could rid himself of pesky traditional enemies.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09600"/>
          </a:xfrm>
        </p:spPr>
        <p:txBody>
          <a:bodyPr>
            <a:normAutofit/>
          </a:bodyPr>
          <a:lstStyle/>
          <a:p>
            <a:r>
              <a:rPr lang="en-US" sz="2800" dirty="0" smtClean="0">
                <a:latin typeface="Times New Roman" pitchFamily="18" charset="0"/>
                <a:cs typeface="Times New Roman" pitchFamily="18" charset="0"/>
              </a:rPr>
              <a:t>New World Consequences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839200" cy="5410200"/>
          </a:xfrm>
        </p:spPr>
        <p:txBody>
          <a:bodyPr/>
          <a:lstStyle/>
          <a:p>
            <a:endParaRPr lang="en-US" dirty="0" smtClean="0"/>
          </a:p>
          <a:p>
            <a:r>
              <a:rPr lang="en-US" b="1" dirty="0" smtClean="0">
                <a:solidFill>
                  <a:srgbClr val="FFC000"/>
                </a:solidFill>
              </a:rPr>
              <a:t>Intellectually </a:t>
            </a:r>
            <a:r>
              <a:rPr lang="en-US" b="1" dirty="0" smtClean="0">
                <a:solidFill>
                  <a:srgbClr val="FFC000"/>
                </a:solidFill>
              </a:rPr>
              <a:t>the European World view was challenged; The Bible had not mentioned the New World;</a:t>
            </a:r>
          </a:p>
          <a:p>
            <a:endParaRPr lang="en-US" b="1" dirty="0">
              <a:solidFill>
                <a:srgbClr val="FFC000"/>
              </a:solidFill>
            </a:endParaRPr>
          </a:p>
          <a:p>
            <a:r>
              <a:rPr lang="en-US" b="1" dirty="0" smtClean="0">
                <a:solidFill>
                  <a:srgbClr val="FFC000"/>
                </a:solidFill>
              </a:rPr>
              <a:t>Civilizations and cultures living peaceably, politically, and socially w/o ever hearing about Christ; Or a part of the </a:t>
            </a:r>
            <a:r>
              <a:rPr lang="en-US" b="1" i="1" dirty="0" smtClean="0">
                <a:solidFill>
                  <a:srgbClr val="FFC000"/>
                </a:solidFill>
              </a:rPr>
              <a:t>Great Chain of being; </a:t>
            </a:r>
          </a:p>
          <a:p>
            <a:endParaRPr lang="en-US" b="1" i="1" dirty="0">
              <a:solidFill>
                <a:srgbClr val="FFC000"/>
              </a:solidFill>
            </a:endParaRPr>
          </a:p>
          <a:p>
            <a:r>
              <a:rPr lang="en-US" b="1" dirty="0" smtClean="0">
                <a:solidFill>
                  <a:srgbClr val="FFC000"/>
                </a:solidFill>
              </a:rPr>
              <a:t>what did this mean</a:t>
            </a:r>
            <a:r>
              <a:rPr lang="en-US" b="1" dirty="0" smtClean="0">
                <a:solidFill>
                  <a:srgbClr val="FFC000"/>
                </a:solidFill>
              </a:rPr>
              <a:t>? Rethink God in the world.</a:t>
            </a:r>
            <a:endParaRPr lang="en-US" b="1" dirty="0" smtClean="0">
              <a:solidFill>
                <a:srgbClr val="FFC000"/>
              </a:solidFill>
            </a:endParaRPr>
          </a:p>
          <a:p>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a:bodyPr>
          <a:lstStyle/>
          <a:p>
            <a:endParaRPr lang="en-US" dirty="0" smtClean="0"/>
          </a:p>
          <a:p>
            <a:r>
              <a:rPr lang="en-US" b="1" dirty="0" smtClean="0">
                <a:solidFill>
                  <a:srgbClr val="FFC000"/>
                </a:solidFill>
              </a:rPr>
              <a:t>Materially</a:t>
            </a:r>
            <a:r>
              <a:rPr lang="en-US" b="1" dirty="0" smtClean="0">
                <a:solidFill>
                  <a:srgbClr val="FFC000"/>
                </a:solidFill>
              </a:rPr>
              <a:t>, </a:t>
            </a:r>
            <a:r>
              <a:rPr lang="en-US" b="1" dirty="0" smtClean="0">
                <a:solidFill>
                  <a:srgbClr val="FFC000"/>
                </a:solidFill>
              </a:rPr>
              <a:t>Exploration was—making </a:t>
            </a:r>
            <a:r>
              <a:rPr lang="en-US" b="1" dirty="0" smtClean="0">
                <a:solidFill>
                  <a:srgbClr val="FFC000"/>
                </a:solidFill>
              </a:rPr>
              <a:t>Spain very wealthy;</a:t>
            </a:r>
          </a:p>
          <a:p>
            <a:endParaRPr lang="en-US" b="1" dirty="0">
              <a:solidFill>
                <a:srgbClr val="FFC000"/>
              </a:solidFill>
            </a:endParaRPr>
          </a:p>
          <a:p>
            <a:r>
              <a:rPr lang="en-US" b="1" dirty="0" smtClean="0">
                <a:solidFill>
                  <a:srgbClr val="FFC000"/>
                </a:solidFill>
              </a:rPr>
              <a:t>Unintended consequence, created huge financial inflation, drove prices skyward, made the poor even more poor and created a huge chasm between the rich and the poor; Seville merchants got rich; destabilized the European economy;</a:t>
            </a:r>
          </a:p>
          <a:p>
            <a:endParaRPr lang="en-US" b="1" dirty="0" smtClean="0">
              <a:solidFill>
                <a:srgbClr val="FFC000"/>
              </a:solidFill>
            </a:endParaRPr>
          </a:p>
          <a:p>
            <a:endParaRPr lang="en-US" b="1" dirty="0">
              <a:solidFill>
                <a:srgbClr val="FFC000"/>
              </a:solidFill>
            </a:endParaRPr>
          </a:p>
          <a:p>
            <a:r>
              <a:rPr lang="en-US" b="1" dirty="0" smtClean="0">
                <a:solidFill>
                  <a:srgbClr val="FFC000"/>
                </a:solidFill>
              </a:rPr>
              <a:t>Essentially there was no more Middle Class;  It </a:t>
            </a:r>
            <a:r>
              <a:rPr lang="en-US" b="1" dirty="0" smtClean="0">
                <a:solidFill>
                  <a:srgbClr val="FFC000"/>
                </a:solidFill>
              </a:rPr>
              <a:t>helped finance </a:t>
            </a:r>
            <a:r>
              <a:rPr lang="en-US" b="1" dirty="0" smtClean="0">
                <a:solidFill>
                  <a:srgbClr val="FFC000"/>
                </a:solidFill>
              </a:rPr>
              <a:t>wars of </a:t>
            </a:r>
            <a:r>
              <a:rPr lang="en-US" b="1" dirty="0" smtClean="0">
                <a:solidFill>
                  <a:srgbClr val="FFC000"/>
                </a:solidFill>
              </a:rPr>
              <a:t>religion.</a:t>
            </a:r>
            <a:endParaRPr lang="en-US" b="1" dirty="0">
              <a:solidFill>
                <a:srgbClr val="FFC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2800" dirty="0" smtClean="0">
                <a:latin typeface="Times New Roman" pitchFamily="18" charset="0"/>
                <a:cs typeface="Times New Roman" pitchFamily="18" charset="0"/>
              </a:rPr>
              <a:t>French and English</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762000"/>
            <a:ext cx="8839200" cy="5943600"/>
          </a:xfrm>
        </p:spPr>
        <p:txBody>
          <a:bodyPr/>
          <a:lstStyle/>
          <a:p>
            <a:endParaRPr lang="en-US" dirty="0" smtClean="0"/>
          </a:p>
          <a:p>
            <a:r>
              <a:rPr lang="en-US" b="1" dirty="0" smtClean="0">
                <a:solidFill>
                  <a:srgbClr val="FFC000"/>
                </a:solidFill>
              </a:rPr>
              <a:t>Each </a:t>
            </a:r>
            <a:r>
              <a:rPr lang="en-US" b="1" dirty="0" smtClean="0">
                <a:solidFill>
                  <a:srgbClr val="FFC000"/>
                </a:solidFill>
              </a:rPr>
              <a:t>were too late to reap the monetary and Gold rewards of the New world;</a:t>
            </a:r>
          </a:p>
          <a:p>
            <a:endParaRPr lang="en-US" b="1" dirty="0">
              <a:solidFill>
                <a:srgbClr val="FFC000"/>
              </a:solidFill>
            </a:endParaRPr>
          </a:p>
          <a:p>
            <a:r>
              <a:rPr lang="en-US" b="1" dirty="0" smtClean="0">
                <a:solidFill>
                  <a:srgbClr val="FFC000"/>
                </a:solidFill>
              </a:rPr>
              <a:t>French began to explore, Canada, Upper Mid West and Mississippi Valley; no gold, but maybe colonize;</a:t>
            </a:r>
          </a:p>
          <a:p>
            <a:endParaRPr lang="en-US" b="1" dirty="0">
              <a:solidFill>
                <a:srgbClr val="FFC000"/>
              </a:solidFill>
            </a:endParaRPr>
          </a:p>
          <a:p>
            <a:r>
              <a:rPr lang="en-US" b="1" dirty="0" smtClean="0">
                <a:solidFill>
                  <a:srgbClr val="FFC000"/>
                </a:solidFill>
              </a:rPr>
              <a:t>Jesuits established numerous missions; helped establish France in the middle of the Fur and trapping market and the Grand Banks Fishing Venture—create issues w/ English later.</a:t>
            </a:r>
            <a:endParaRPr lang="en-US" b="1"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latin typeface="Times New Roman" pitchFamily="18" charset="0"/>
              <a:cs typeface="Times New Roman" pitchFamily="18" charset="0"/>
            </a:endParaRPr>
          </a:p>
          <a:p>
            <a:r>
              <a:rPr lang="en-US" dirty="0" smtClean="0">
                <a:solidFill>
                  <a:srgbClr val="FFC000"/>
                </a:solidFill>
                <a:latin typeface="Times New Roman" pitchFamily="18" charset="0"/>
                <a:cs typeface="Times New Roman" pitchFamily="18" charset="0"/>
              </a:rPr>
              <a:t>Exploration </a:t>
            </a:r>
            <a:r>
              <a:rPr lang="en-US" dirty="0" smtClean="0">
                <a:solidFill>
                  <a:srgbClr val="FFC000"/>
                </a:solidFill>
                <a:latin typeface="Times New Roman" pitchFamily="18" charset="0"/>
                <a:cs typeface="Times New Roman" pitchFamily="18" charset="0"/>
              </a:rPr>
              <a:t>began with the exploitation of Africa and Asia followed closely by the Americas.</a:t>
            </a:r>
          </a:p>
          <a:p>
            <a:r>
              <a:rPr lang="en-US" dirty="0" smtClean="0">
                <a:solidFill>
                  <a:srgbClr val="FFC000"/>
                </a:solidFill>
                <a:latin typeface="Times New Roman" pitchFamily="18" charset="0"/>
                <a:cs typeface="Times New Roman" pitchFamily="18" charset="0"/>
              </a:rPr>
              <a:t>First, the Portuguese began the Age of Exploration;</a:t>
            </a:r>
          </a:p>
          <a:p>
            <a:pPr>
              <a:buNone/>
            </a:pPr>
            <a:endParaRPr lang="en-US" dirty="0" smtClean="0">
              <a:solidFill>
                <a:srgbClr val="FFC000"/>
              </a:solidFill>
              <a:latin typeface="Times New Roman" pitchFamily="18" charset="0"/>
              <a:cs typeface="Times New Roman" pitchFamily="18" charset="0"/>
            </a:endParaRPr>
          </a:p>
          <a:p>
            <a:r>
              <a:rPr lang="en-US" dirty="0" smtClean="0">
                <a:solidFill>
                  <a:srgbClr val="FFC000"/>
                </a:solidFill>
                <a:latin typeface="Times New Roman" pitchFamily="18" charset="0"/>
                <a:cs typeface="Times New Roman" pitchFamily="18" charset="0"/>
              </a:rPr>
              <a:t>Second, the Spanish dominated the exploration of the Americas early; followed by the French, then the English.</a:t>
            </a:r>
          </a:p>
          <a:p>
            <a:endParaRPr lang="en-US" dirty="0">
              <a:solidFill>
                <a:srgbClr val="FFC000"/>
              </a:solidFill>
              <a:latin typeface="Times New Roman" pitchFamily="18" charset="0"/>
              <a:cs typeface="Times New Roman" pitchFamily="18" charset="0"/>
            </a:endParaRPr>
          </a:p>
          <a:p>
            <a:r>
              <a:rPr lang="en-US" dirty="0" smtClean="0">
                <a:solidFill>
                  <a:srgbClr val="FFC000"/>
                </a:solidFill>
                <a:latin typeface="Times New Roman" pitchFamily="18" charset="0"/>
                <a:cs typeface="Times New Roman" pitchFamily="18" charset="0"/>
              </a:rPr>
              <a:t>It is safe to say, that the English far excelled during and after the Age of Exploration—mostly because of their strong Maritime endeavors.</a:t>
            </a:r>
            <a:endParaRPr lang="en-US" dirty="0">
              <a:solidFill>
                <a:srgbClr val="FFC00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endParaRPr lang="en-US" dirty="0" smtClean="0"/>
          </a:p>
          <a:p>
            <a:endParaRPr lang="en-US" dirty="0" smtClean="0"/>
          </a:p>
          <a:p>
            <a:r>
              <a:rPr lang="en-US" b="1" dirty="0" smtClean="0">
                <a:solidFill>
                  <a:srgbClr val="FFC000"/>
                </a:solidFill>
              </a:rPr>
              <a:t>France did not foster dissent colonization</a:t>
            </a:r>
            <a:endParaRPr lang="en-US" b="1" dirty="0" smtClean="0">
              <a:solidFill>
                <a:srgbClr val="FFC000"/>
              </a:solidFill>
            </a:endParaRPr>
          </a:p>
          <a:p>
            <a:endParaRPr lang="en-US" b="1" dirty="0">
              <a:solidFill>
                <a:srgbClr val="FFC000"/>
              </a:solidFill>
            </a:endParaRPr>
          </a:p>
          <a:p>
            <a:r>
              <a:rPr lang="en-US" b="1" dirty="0" smtClean="0">
                <a:solidFill>
                  <a:srgbClr val="FFC000"/>
                </a:solidFill>
              </a:rPr>
              <a:t>By the Late 17</a:t>
            </a:r>
            <a:r>
              <a:rPr lang="en-US" b="1" baseline="30000" dirty="0" smtClean="0">
                <a:solidFill>
                  <a:srgbClr val="FFC000"/>
                </a:solidFill>
              </a:rPr>
              <a:t>th</a:t>
            </a:r>
            <a:r>
              <a:rPr lang="en-US" b="1" dirty="0" smtClean="0">
                <a:solidFill>
                  <a:srgbClr val="FFC000"/>
                </a:solidFill>
              </a:rPr>
              <a:t> century France tried to exploit the wealth of the Fur Trade using Mercantilist initiatives;</a:t>
            </a:r>
          </a:p>
          <a:p>
            <a:endParaRPr lang="en-US" b="1" dirty="0">
              <a:solidFill>
                <a:srgbClr val="FFC000"/>
              </a:solidFill>
            </a:endParaRPr>
          </a:p>
          <a:p>
            <a:r>
              <a:rPr lang="en-US" b="1" dirty="0" smtClean="0">
                <a:solidFill>
                  <a:srgbClr val="FFC000"/>
                </a:solidFill>
              </a:rPr>
              <a:t>France did use a more liberal form of tolerance with the native peoples.</a:t>
            </a:r>
            <a:endParaRPr lang="en-US" b="1" dirty="0">
              <a:solidFill>
                <a:srgbClr val="FFC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endParaRPr lang="en-US" dirty="0" smtClean="0"/>
          </a:p>
          <a:p>
            <a:r>
              <a:rPr lang="en-US" b="1" dirty="0" smtClean="0">
                <a:solidFill>
                  <a:srgbClr val="FFC000"/>
                </a:solidFill>
              </a:rPr>
              <a:t>The </a:t>
            </a:r>
            <a:r>
              <a:rPr lang="en-US" b="1" dirty="0" smtClean="0">
                <a:solidFill>
                  <a:srgbClr val="FFC000"/>
                </a:solidFill>
              </a:rPr>
              <a:t>English ignored the New World until Elizabeth I’s reign. </a:t>
            </a:r>
          </a:p>
          <a:p>
            <a:endParaRPr lang="en-US" b="1" dirty="0">
              <a:solidFill>
                <a:srgbClr val="FFC000"/>
              </a:solidFill>
            </a:endParaRPr>
          </a:p>
          <a:p>
            <a:r>
              <a:rPr lang="en-US" b="1" dirty="0" smtClean="0">
                <a:solidFill>
                  <a:srgbClr val="FFC000"/>
                </a:solidFill>
              </a:rPr>
              <a:t>Privateers, </a:t>
            </a:r>
            <a:r>
              <a:rPr lang="en-US" b="1" dirty="0" err="1" smtClean="0">
                <a:solidFill>
                  <a:srgbClr val="FFC000"/>
                </a:solidFill>
              </a:rPr>
              <a:t>ie</a:t>
            </a:r>
            <a:r>
              <a:rPr lang="en-US" b="1" dirty="0" smtClean="0">
                <a:solidFill>
                  <a:srgbClr val="FFC000"/>
                </a:solidFill>
              </a:rPr>
              <a:t> Raleigh, Drake, and Frobisher feasted off Spanish galleons along the Spanish Main;</a:t>
            </a:r>
          </a:p>
          <a:p>
            <a:endParaRPr lang="en-US" b="1" dirty="0">
              <a:solidFill>
                <a:srgbClr val="FFC000"/>
              </a:solidFill>
            </a:endParaRPr>
          </a:p>
          <a:p>
            <a:r>
              <a:rPr lang="en-US" b="1" dirty="0" smtClean="0">
                <a:solidFill>
                  <a:srgbClr val="FFC000"/>
                </a:solidFill>
              </a:rPr>
              <a:t>John Hawkins interposed into the Slave Trade in 1560s and actually created a covert War </a:t>
            </a:r>
            <a:r>
              <a:rPr lang="en-US" b="1" dirty="0" err="1" smtClean="0">
                <a:solidFill>
                  <a:srgbClr val="FFC000"/>
                </a:solidFill>
              </a:rPr>
              <a:t>bx</a:t>
            </a:r>
            <a:r>
              <a:rPr lang="en-US" b="1" dirty="0" smtClean="0">
                <a:solidFill>
                  <a:srgbClr val="FFC000"/>
                </a:solidFill>
              </a:rPr>
              <a:t> Spain and England—(</a:t>
            </a:r>
            <a:r>
              <a:rPr lang="en-US" b="1" dirty="0" err="1" smtClean="0">
                <a:solidFill>
                  <a:srgbClr val="FFC000"/>
                </a:solidFill>
              </a:rPr>
              <a:t>asiento</a:t>
            </a:r>
            <a:r>
              <a:rPr lang="en-US" b="1" dirty="0" smtClean="0">
                <a:solidFill>
                  <a:srgbClr val="FFC000"/>
                </a:solidFill>
              </a:rPr>
              <a:t>)</a:t>
            </a:r>
          </a:p>
          <a:p>
            <a:endParaRPr lang="en-US" b="1" dirty="0">
              <a:solidFill>
                <a:srgbClr val="FFC000"/>
              </a:solidFill>
            </a:endParaRPr>
          </a:p>
          <a:p>
            <a:r>
              <a:rPr lang="en-US" b="1" dirty="0" smtClean="0">
                <a:solidFill>
                  <a:srgbClr val="FFC000"/>
                </a:solidFill>
              </a:rPr>
              <a:t>The Lost Colony of Roanoke 1585 (1</a:t>
            </a:r>
            <a:r>
              <a:rPr lang="en-US" b="1" baseline="30000" dirty="0" smtClean="0">
                <a:solidFill>
                  <a:srgbClr val="FFC000"/>
                </a:solidFill>
              </a:rPr>
              <a:t>st</a:t>
            </a:r>
            <a:r>
              <a:rPr lang="en-US" b="1" dirty="0" smtClean="0">
                <a:solidFill>
                  <a:srgbClr val="FFC000"/>
                </a:solidFill>
              </a:rPr>
              <a:t> attempt @ </a:t>
            </a:r>
            <a:r>
              <a:rPr lang="en-US" b="1" dirty="0" smtClean="0">
                <a:solidFill>
                  <a:srgbClr val="FFC000"/>
                </a:solidFill>
              </a:rPr>
              <a:t>E</a:t>
            </a:r>
            <a:r>
              <a:rPr lang="en-US" b="1" dirty="0" smtClean="0">
                <a:solidFill>
                  <a:srgbClr val="FFC000"/>
                </a:solidFill>
              </a:rPr>
              <a:t>nglish colonization</a:t>
            </a:r>
            <a:r>
              <a:rPr lang="en-US" b="1" dirty="0" smtClean="0">
                <a:solidFill>
                  <a:srgbClr val="FFC000"/>
                </a:solidFill>
              </a:rPr>
              <a:t>).</a:t>
            </a:r>
            <a:endParaRPr lang="en-US" b="1" dirty="0">
              <a:solidFill>
                <a:srgbClr val="FFC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r>
              <a:rPr lang="en-US" b="1" dirty="0" smtClean="0">
                <a:solidFill>
                  <a:srgbClr val="FFC000"/>
                </a:solidFill>
              </a:rPr>
              <a:t>Jamestown 1607; </a:t>
            </a:r>
            <a:r>
              <a:rPr lang="en-US" b="1" dirty="0" smtClean="0">
                <a:solidFill>
                  <a:srgbClr val="FFC000"/>
                </a:solidFill>
              </a:rPr>
              <a:t> </a:t>
            </a:r>
            <a:r>
              <a:rPr lang="en-US" b="1" dirty="0" smtClean="0">
                <a:solidFill>
                  <a:srgbClr val="FFC000"/>
                </a:solidFill>
              </a:rPr>
              <a:t>mine Gold, but quickly became a Joint Venture capital based off a consumerable cash crop—Tobacco; Rice, later cotton.</a:t>
            </a:r>
          </a:p>
          <a:p>
            <a:endParaRPr lang="en-US" b="1" dirty="0">
              <a:solidFill>
                <a:srgbClr val="FFC000"/>
              </a:solidFill>
            </a:endParaRPr>
          </a:p>
          <a:p>
            <a:r>
              <a:rPr lang="en-US" b="1" dirty="0" smtClean="0">
                <a:solidFill>
                  <a:srgbClr val="FFC000"/>
                </a:solidFill>
              </a:rPr>
              <a:t>King James wrote a scathing indictment against tobacco; bad for ones health and it smelled bad.</a:t>
            </a:r>
          </a:p>
          <a:p>
            <a:endParaRPr lang="en-US" b="1" dirty="0">
              <a:solidFill>
                <a:srgbClr val="FFC000"/>
              </a:solidFill>
            </a:endParaRPr>
          </a:p>
          <a:p>
            <a:r>
              <a:rPr lang="en-US" b="1" dirty="0" smtClean="0">
                <a:solidFill>
                  <a:srgbClr val="FFC000"/>
                </a:solidFill>
              </a:rPr>
              <a:t>1619, slavery introduced into North America</a:t>
            </a:r>
          </a:p>
          <a:p>
            <a:endParaRPr lang="en-US" b="1" dirty="0">
              <a:solidFill>
                <a:srgbClr val="FFC000"/>
              </a:solidFill>
            </a:endParaRPr>
          </a:p>
          <a:p>
            <a:r>
              <a:rPr lang="en-US" b="1" dirty="0" smtClean="0">
                <a:solidFill>
                  <a:srgbClr val="FFC000"/>
                </a:solidFill>
              </a:rPr>
              <a:t>Viable familial colonization began with the Congregationalists in 1620—Chartered Massachusetts Bay Colony 1629. (Boston).</a:t>
            </a:r>
            <a:endParaRPr lang="en-US" b="1" dirty="0">
              <a:solidFill>
                <a:srgbClr val="FFC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p>
          <a:p>
            <a:r>
              <a:rPr lang="en-US" b="1" dirty="0" smtClean="0">
                <a:solidFill>
                  <a:srgbClr val="FFC000"/>
                </a:solidFill>
              </a:rPr>
              <a:t>Massachusetts </a:t>
            </a:r>
            <a:r>
              <a:rPr lang="en-US" b="1" dirty="0" smtClean="0">
                <a:solidFill>
                  <a:srgbClr val="FFC000"/>
                </a:solidFill>
              </a:rPr>
              <a:t>allowed for self-government, introduced the first contractual agreement concerning popular government.</a:t>
            </a:r>
          </a:p>
          <a:p>
            <a:endParaRPr lang="en-US" b="1" dirty="0">
              <a:solidFill>
                <a:srgbClr val="FFC000"/>
              </a:solidFill>
            </a:endParaRPr>
          </a:p>
          <a:p>
            <a:r>
              <a:rPr lang="en-US" b="1" dirty="0" smtClean="0">
                <a:solidFill>
                  <a:srgbClr val="FFC000"/>
                </a:solidFill>
              </a:rPr>
              <a:t>They came as family units prepared to settle for longevity—the land and the freedom was their value, not gold or silver. (freedom according to Puritan interpretation)</a:t>
            </a:r>
          </a:p>
          <a:p>
            <a:endParaRPr lang="en-US" b="1" dirty="0">
              <a:solidFill>
                <a:srgbClr val="FFC000"/>
              </a:solidFill>
            </a:endParaRPr>
          </a:p>
          <a:p>
            <a:r>
              <a:rPr lang="en-US" b="1" dirty="0" smtClean="0">
                <a:solidFill>
                  <a:srgbClr val="FFC000"/>
                </a:solidFill>
              </a:rPr>
              <a:t>Mostly a refuge for those who could not conform to the Church of England.</a:t>
            </a:r>
            <a:endParaRPr lang="en-US" b="1" dirty="0">
              <a:solidFill>
                <a:srgbClr val="FFC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endParaRPr lang="en-US" dirty="0" smtClean="0"/>
          </a:p>
          <a:p>
            <a:r>
              <a:rPr lang="en-US" b="1" dirty="0" smtClean="0">
                <a:solidFill>
                  <a:srgbClr val="FFC000"/>
                </a:solidFill>
              </a:rPr>
              <a:t>England </a:t>
            </a:r>
            <a:r>
              <a:rPr lang="en-US" b="1" dirty="0" smtClean="0">
                <a:solidFill>
                  <a:srgbClr val="FFC000"/>
                </a:solidFill>
              </a:rPr>
              <a:t>found very little military and limited commercial value in the beginning; however, the big exception was to use America as a safety valve for dissenters, the disaffected and the disenfranchised;</a:t>
            </a:r>
          </a:p>
          <a:p>
            <a:endParaRPr lang="en-US" b="1" dirty="0">
              <a:solidFill>
                <a:srgbClr val="FFC000"/>
              </a:solidFill>
            </a:endParaRPr>
          </a:p>
          <a:p>
            <a:r>
              <a:rPr lang="en-US" b="1" dirty="0" smtClean="0">
                <a:solidFill>
                  <a:srgbClr val="FFC000"/>
                </a:solidFill>
              </a:rPr>
              <a:t>Did find value eventually in developing other markets such as wool, rice, indigo, shipping and Fishing</a:t>
            </a:r>
            <a:r>
              <a:rPr lang="en-US" b="1" dirty="0" smtClean="0">
                <a:solidFill>
                  <a:srgbClr val="FFC000"/>
                </a:solidFill>
              </a:rPr>
              <a:t>; Naval Stores and much raw material;</a:t>
            </a:r>
            <a:endParaRPr lang="en-US" b="1" dirty="0" smtClean="0">
              <a:solidFill>
                <a:srgbClr val="FFC000"/>
              </a:solidFill>
            </a:endParaRPr>
          </a:p>
          <a:p>
            <a:endParaRPr lang="en-US" b="1" dirty="0">
              <a:solidFill>
                <a:srgbClr val="FFC000"/>
              </a:solidFill>
            </a:endParaRPr>
          </a:p>
          <a:p>
            <a:r>
              <a:rPr lang="en-US" b="1" dirty="0" smtClean="0">
                <a:solidFill>
                  <a:srgbClr val="FFC000"/>
                </a:solidFill>
              </a:rPr>
              <a:t>Modernized the banking system in England—Lloyds of London established etc …</a:t>
            </a:r>
            <a:endParaRPr lang="en-US" b="1" dirty="0">
              <a:solidFill>
                <a:srgbClr val="FFC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dirty="0" smtClean="0"/>
              <a:t>Dutch</a:t>
            </a:r>
            <a:endParaRPr lang="en-US" sz="2800" dirty="0"/>
          </a:p>
        </p:txBody>
      </p:sp>
      <p:sp>
        <p:nvSpPr>
          <p:cNvPr id="3" name="Content Placeholder 2"/>
          <p:cNvSpPr>
            <a:spLocks noGrp="1"/>
          </p:cNvSpPr>
          <p:nvPr>
            <p:ph idx="1"/>
          </p:nvPr>
        </p:nvSpPr>
        <p:spPr>
          <a:xfrm>
            <a:off x="152400" y="838200"/>
            <a:ext cx="8839200" cy="5791200"/>
          </a:xfrm>
        </p:spPr>
        <p:txBody>
          <a:bodyPr>
            <a:normAutofit/>
          </a:bodyPr>
          <a:lstStyle/>
          <a:p>
            <a:r>
              <a:rPr lang="en-US" b="1" dirty="0" smtClean="0">
                <a:solidFill>
                  <a:srgbClr val="FFC000"/>
                </a:solidFill>
              </a:rPr>
              <a:t>Became the great trading nation of the 17</a:t>
            </a:r>
            <a:r>
              <a:rPr lang="en-US" b="1" baseline="30000" dirty="0" smtClean="0">
                <a:solidFill>
                  <a:srgbClr val="FFC000"/>
                </a:solidFill>
              </a:rPr>
              <a:t>th</a:t>
            </a:r>
            <a:r>
              <a:rPr lang="en-US" b="1" dirty="0" smtClean="0">
                <a:solidFill>
                  <a:srgbClr val="FFC000"/>
                </a:solidFill>
              </a:rPr>
              <a:t> century; established the Dutch East India Company in 1602; West East India Co. in 1621.</a:t>
            </a:r>
          </a:p>
          <a:p>
            <a:endParaRPr lang="en-US" b="1" dirty="0">
              <a:solidFill>
                <a:srgbClr val="FFC000"/>
              </a:solidFill>
            </a:endParaRPr>
          </a:p>
          <a:p>
            <a:r>
              <a:rPr lang="en-US" b="1" dirty="0" smtClean="0">
                <a:solidFill>
                  <a:srgbClr val="FFC000"/>
                </a:solidFill>
              </a:rPr>
              <a:t>Granted full independence from Spain in the Treaty of Munster in 1648—part of the Treaty of Westphalia;</a:t>
            </a:r>
          </a:p>
          <a:p>
            <a:endParaRPr lang="en-US" b="1" dirty="0">
              <a:solidFill>
                <a:srgbClr val="FFC000"/>
              </a:solidFill>
            </a:endParaRPr>
          </a:p>
          <a:p>
            <a:r>
              <a:rPr lang="en-US" b="1" dirty="0" smtClean="0">
                <a:solidFill>
                  <a:srgbClr val="FFC000"/>
                </a:solidFill>
              </a:rPr>
              <a:t>Dutch founded a very tolerant Republic;  legislated themselves popularly with the States-General w/ Executive Officer (</a:t>
            </a:r>
            <a:r>
              <a:rPr lang="en-US" b="1" dirty="0" err="1" smtClean="0">
                <a:solidFill>
                  <a:srgbClr val="FFC000"/>
                </a:solidFill>
              </a:rPr>
              <a:t>Stadholder</a:t>
            </a:r>
            <a:r>
              <a:rPr lang="en-US" b="1" dirty="0" smtClean="0">
                <a:solidFill>
                  <a:srgbClr val="FFC000"/>
                </a:solidFill>
              </a:rPr>
              <a:t>). </a:t>
            </a:r>
            <a:endParaRPr lang="en-US" b="1" dirty="0">
              <a:solidFill>
                <a:srgbClr val="FFC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r>
              <a:rPr lang="en-US" b="1" dirty="0" smtClean="0">
                <a:solidFill>
                  <a:srgbClr val="FFC000"/>
                </a:solidFill>
              </a:rPr>
              <a:t>Dutch a little too tolerant—Portuguese drove the Dutch from Brazil in 1654, they also lost New Amsterdam to the English in 1664 (New York);</a:t>
            </a:r>
          </a:p>
          <a:p>
            <a:endParaRPr lang="en-US" b="1" dirty="0">
              <a:solidFill>
                <a:srgbClr val="FFC000"/>
              </a:solidFill>
            </a:endParaRPr>
          </a:p>
          <a:p>
            <a:r>
              <a:rPr lang="en-US" b="1" dirty="0" smtClean="0">
                <a:solidFill>
                  <a:srgbClr val="FFC000"/>
                </a:solidFill>
              </a:rPr>
              <a:t>The Holy Roman Empire though embroiled in European religious wars, never ventured into the colonization market, or major overseas trading ventures—too land locked and European;</a:t>
            </a:r>
          </a:p>
          <a:p>
            <a:endParaRPr lang="en-US" b="1" dirty="0">
              <a:solidFill>
                <a:srgbClr val="FFC000"/>
              </a:solidFill>
            </a:endParaRPr>
          </a:p>
          <a:p>
            <a:r>
              <a:rPr lang="en-US" b="1" dirty="0" smtClean="0">
                <a:solidFill>
                  <a:srgbClr val="FFC000"/>
                </a:solidFill>
              </a:rPr>
              <a:t>L</a:t>
            </a:r>
            <a:r>
              <a:rPr lang="en-US" b="1" dirty="0" smtClean="0">
                <a:solidFill>
                  <a:srgbClr val="FFC000"/>
                </a:solidFill>
              </a:rPr>
              <a:t>ack </a:t>
            </a:r>
            <a:r>
              <a:rPr lang="en-US" b="1" dirty="0" smtClean="0">
                <a:solidFill>
                  <a:srgbClr val="FFC000"/>
                </a:solidFill>
              </a:rPr>
              <a:t>of attempting imperialism had far-reaching effects in the late 19</a:t>
            </a:r>
            <a:r>
              <a:rPr lang="en-US" b="1" baseline="30000" dirty="0" smtClean="0">
                <a:solidFill>
                  <a:srgbClr val="FFC000"/>
                </a:solidFill>
              </a:rPr>
              <a:t>th</a:t>
            </a:r>
            <a:r>
              <a:rPr lang="en-US" b="1" dirty="0" smtClean="0">
                <a:solidFill>
                  <a:srgbClr val="FFC000"/>
                </a:solidFill>
              </a:rPr>
              <a:t> and early 20</a:t>
            </a:r>
            <a:r>
              <a:rPr lang="en-US" b="1" baseline="30000" dirty="0" smtClean="0">
                <a:solidFill>
                  <a:srgbClr val="FFC000"/>
                </a:solidFill>
              </a:rPr>
              <a:t>th</a:t>
            </a:r>
            <a:r>
              <a:rPr lang="en-US" b="1" dirty="0" smtClean="0">
                <a:solidFill>
                  <a:srgbClr val="FFC000"/>
                </a:solidFill>
              </a:rPr>
              <a:t> centuries for the German nation—imperial poverty, powerlessness, and Protestantism, eventually spelled doom for the Holy Roman Empire</a:t>
            </a:r>
            <a:endParaRPr lang="en-US" b="1" dirty="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b="1" dirty="0" smtClean="0">
                <a:solidFill>
                  <a:srgbClr val="FFC000"/>
                </a:solidFill>
              </a:rPr>
              <a:t>Though all were culpable the Spanish and the English changed the economies, cultures and political make up;</a:t>
            </a:r>
          </a:p>
          <a:p>
            <a:endParaRPr lang="en-US" b="1" dirty="0">
              <a:solidFill>
                <a:srgbClr val="FFC000"/>
              </a:solidFill>
            </a:endParaRPr>
          </a:p>
          <a:p>
            <a:r>
              <a:rPr lang="en-US" b="1" dirty="0" smtClean="0">
                <a:solidFill>
                  <a:srgbClr val="FFC000"/>
                </a:solidFill>
              </a:rPr>
              <a:t>Destroyed native populations and civilizations;</a:t>
            </a:r>
          </a:p>
          <a:p>
            <a:endParaRPr lang="en-US" b="1" dirty="0">
              <a:solidFill>
                <a:srgbClr val="FFC000"/>
              </a:solidFill>
            </a:endParaRPr>
          </a:p>
          <a:p>
            <a:r>
              <a:rPr lang="en-US" b="1" dirty="0" smtClean="0">
                <a:solidFill>
                  <a:srgbClr val="FFC000"/>
                </a:solidFill>
              </a:rPr>
              <a:t>Europeans gained vast stores of wealth, colonization, and geographical advantage over others competing nations. </a:t>
            </a:r>
          </a:p>
          <a:p>
            <a:endParaRPr lang="en-US" b="1" dirty="0">
              <a:solidFill>
                <a:srgbClr val="FFC000"/>
              </a:solidFill>
            </a:endParaRPr>
          </a:p>
          <a:p>
            <a:r>
              <a:rPr lang="en-US" b="1" dirty="0" smtClean="0">
                <a:solidFill>
                  <a:srgbClr val="FFC000"/>
                </a:solidFill>
              </a:rPr>
              <a:t>It enlarged their Navies, economies, and hegemony w/n the Americas and Africa.</a:t>
            </a:r>
            <a:endParaRPr lang="en-US" b="1"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p>
          <a:p>
            <a:r>
              <a:rPr lang="en-US" b="1" dirty="0" smtClean="0">
                <a:solidFill>
                  <a:srgbClr val="FFC000"/>
                </a:solidFill>
              </a:rPr>
              <a:t>Middle </a:t>
            </a:r>
            <a:r>
              <a:rPr lang="en-US" b="1" dirty="0" smtClean="0">
                <a:solidFill>
                  <a:srgbClr val="FFC000"/>
                </a:solidFill>
              </a:rPr>
              <a:t>Ages ended, Renaissance Princes and Kings became well-educated, ambitious and ruthless (Machiavellian). </a:t>
            </a:r>
          </a:p>
          <a:p>
            <a:endParaRPr lang="en-US" b="1" dirty="0">
              <a:solidFill>
                <a:srgbClr val="FFC000"/>
              </a:solidFill>
            </a:endParaRPr>
          </a:p>
          <a:p>
            <a:r>
              <a:rPr lang="en-US" b="1" dirty="0" smtClean="0">
                <a:solidFill>
                  <a:srgbClr val="FFC000"/>
                </a:solidFill>
              </a:rPr>
              <a:t>They became very powerful financially, lessened the hold of the Church, separated themselves from the aristocracy, and their subjects;</a:t>
            </a:r>
          </a:p>
          <a:p>
            <a:endParaRPr lang="en-US" b="1" dirty="0">
              <a:solidFill>
                <a:srgbClr val="FFC000"/>
              </a:solidFill>
            </a:endParaRPr>
          </a:p>
          <a:p>
            <a:r>
              <a:rPr lang="en-US" b="1" dirty="0" smtClean="0">
                <a:solidFill>
                  <a:srgbClr val="FFC000"/>
                </a:solidFill>
              </a:rPr>
              <a:t>They needed money to do this—colonialism and imperialism was their ticket to financial and global independence. </a:t>
            </a:r>
            <a:endParaRPr lang="en-US"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dirty="0" smtClean="0">
                <a:latin typeface="Times New Roman" pitchFamily="18" charset="0"/>
                <a:cs typeface="Times New Roman" pitchFamily="18" charset="0"/>
              </a:rPr>
              <a:t>Source of Funds</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066800"/>
            <a:ext cx="8839200" cy="5486400"/>
          </a:xfrm>
        </p:spPr>
        <p:txBody>
          <a:bodyPr/>
          <a:lstStyle/>
          <a:p>
            <a:endParaRPr lang="en-US" dirty="0" smtClean="0"/>
          </a:p>
          <a:p>
            <a:r>
              <a:rPr lang="en-US" b="1" dirty="0" smtClean="0">
                <a:solidFill>
                  <a:srgbClr val="FFC000"/>
                </a:solidFill>
              </a:rPr>
              <a:t>Middle </a:t>
            </a:r>
            <a:r>
              <a:rPr lang="en-US" b="1" dirty="0" smtClean="0">
                <a:solidFill>
                  <a:srgbClr val="FFC000"/>
                </a:solidFill>
              </a:rPr>
              <a:t>East—Spices, silk and cotton fabrics, and medicines—also science and academic research.</a:t>
            </a:r>
          </a:p>
          <a:p>
            <a:endParaRPr lang="en-US" b="1" dirty="0">
              <a:solidFill>
                <a:srgbClr val="FFC000"/>
              </a:solidFill>
            </a:endParaRPr>
          </a:p>
          <a:p>
            <a:r>
              <a:rPr lang="en-US" b="1" dirty="0" smtClean="0">
                <a:solidFill>
                  <a:srgbClr val="FFC000"/>
                </a:solidFill>
              </a:rPr>
              <a:t>Italian City-States had grown economically and intellectually wealthy;</a:t>
            </a:r>
          </a:p>
          <a:p>
            <a:endParaRPr lang="en-US" b="1" dirty="0">
              <a:solidFill>
                <a:srgbClr val="FFC000"/>
              </a:solidFill>
            </a:endParaRPr>
          </a:p>
          <a:p>
            <a:r>
              <a:rPr lang="en-US" b="1" dirty="0" smtClean="0">
                <a:solidFill>
                  <a:srgbClr val="FFC000"/>
                </a:solidFill>
              </a:rPr>
              <a:t>1453, things changed; Ottoman Empire conquered Constantinople—to avoid extortion and taxes, Europeans need a better way to get to the Eastern markets.</a:t>
            </a:r>
            <a:endParaRPr lang="en-US" b="1" dirty="0">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r>
              <a:rPr lang="en-US" sz="2800" b="1" dirty="0" smtClean="0">
                <a:solidFill>
                  <a:srgbClr val="FFC000"/>
                </a:solidFill>
                <a:latin typeface="Times New Roman" pitchFamily="18" charset="0"/>
                <a:cs typeface="Times New Roman" pitchFamily="18" charset="0"/>
              </a:rPr>
              <a:t>The Portuguese sought a way around the Muslims and the Italians; During King John I reign, his son Prince Henry the Navigator began exploring down the West Coast of Africa;</a:t>
            </a:r>
          </a:p>
          <a:p>
            <a:endParaRPr lang="en-US" sz="2800" b="1" dirty="0">
              <a:solidFill>
                <a:srgbClr val="FFC000"/>
              </a:solidFill>
              <a:latin typeface="Times New Roman" pitchFamily="18" charset="0"/>
              <a:cs typeface="Times New Roman" pitchFamily="18" charset="0"/>
            </a:endParaRPr>
          </a:p>
          <a:p>
            <a:r>
              <a:rPr lang="en-US" sz="2800" b="1" dirty="0" smtClean="0">
                <a:solidFill>
                  <a:srgbClr val="FFC000"/>
                </a:solidFill>
                <a:latin typeface="Times New Roman" pitchFamily="18" charset="0"/>
                <a:cs typeface="Times New Roman" pitchFamily="18" charset="0"/>
              </a:rPr>
              <a:t>1419, he founded a naval college; he established trading posts and markets in Africa; originally looking for </a:t>
            </a:r>
            <a:r>
              <a:rPr lang="en-US" sz="2800" b="1" dirty="0" err="1" smtClean="0">
                <a:solidFill>
                  <a:srgbClr val="FFC000"/>
                </a:solidFill>
                <a:latin typeface="Times New Roman" pitchFamily="18" charset="0"/>
                <a:cs typeface="Times New Roman" pitchFamily="18" charset="0"/>
              </a:rPr>
              <a:t>Prester</a:t>
            </a:r>
            <a:r>
              <a:rPr lang="en-US" sz="2800" b="1" dirty="0" smtClean="0">
                <a:solidFill>
                  <a:srgbClr val="FFC000"/>
                </a:solidFill>
                <a:latin typeface="Times New Roman" pitchFamily="18" charset="0"/>
                <a:cs typeface="Times New Roman" pitchFamily="18" charset="0"/>
              </a:rPr>
              <a:t> John and a maritime path to the East.</a:t>
            </a:r>
          </a:p>
          <a:p>
            <a:endParaRPr lang="en-US" sz="2800" b="1" dirty="0">
              <a:solidFill>
                <a:srgbClr val="FFC000"/>
              </a:solidFill>
              <a:latin typeface="Times New Roman" pitchFamily="18" charset="0"/>
              <a:cs typeface="Times New Roman" pitchFamily="18" charset="0"/>
            </a:endParaRPr>
          </a:p>
          <a:p>
            <a:r>
              <a:rPr lang="en-US" sz="2800" b="1" dirty="0" smtClean="0">
                <a:solidFill>
                  <a:srgbClr val="FFC000"/>
                </a:solidFill>
                <a:latin typeface="Times New Roman" pitchFamily="18" charset="0"/>
                <a:cs typeface="Times New Roman" pitchFamily="18" charset="0"/>
              </a:rPr>
              <a:t>1415, Portugal captured </a:t>
            </a:r>
            <a:r>
              <a:rPr lang="en-US" sz="2800" b="1" dirty="0" err="1" smtClean="0">
                <a:solidFill>
                  <a:srgbClr val="FFC000"/>
                </a:solidFill>
                <a:latin typeface="Times New Roman" pitchFamily="18" charset="0"/>
                <a:cs typeface="Times New Roman" pitchFamily="18" charset="0"/>
              </a:rPr>
              <a:t>Cueta</a:t>
            </a:r>
            <a:r>
              <a:rPr lang="en-US" sz="2800" b="1" dirty="0" smtClean="0">
                <a:solidFill>
                  <a:srgbClr val="FFC000"/>
                </a:solidFill>
                <a:latin typeface="Times New Roman" pitchFamily="18" charset="0"/>
                <a:cs typeface="Times New Roman" pitchFamily="18" charset="0"/>
              </a:rPr>
              <a:t> (Morocco) and Tangiers;</a:t>
            </a:r>
          </a:p>
          <a:p>
            <a:r>
              <a:rPr lang="en-US" sz="2800" b="1" dirty="0" smtClean="0">
                <a:solidFill>
                  <a:srgbClr val="FFC000"/>
                </a:solidFill>
                <a:latin typeface="Times New Roman" pitchFamily="18" charset="0"/>
                <a:cs typeface="Times New Roman" pitchFamily="18" charset="0"/>
              </a:rPr>
              <a:t>Explored the Madeira Islands, The </a:t>
            </a:r>
            <a:r>
              <a:rPr lang="en-US" sz="2800" b="1" dirty="0" err="1" smtClean="0">
                <a:solidFill>
                  <a:srgbClr val="FFC000"/>
                </a:solidFill>
                <a:latin typeface="Times New Roman" pitchFamily="18" charset="0"/>
                <a:cs typeface="Times New Roman" pitchFamily="18" charset="0"/>
              </a:rPr>
              <a:t>azores</a:t>
            </a:r>
            <a:r>
              <a:rPr lang="en-US" sz="2800" b="1" dirty="0" smtClean="0">
                <a:solidFill>
                  <a:srgbClr val="FFC000"/>
                </a:solidFill>
                <a:latin typeface="Times New Roman" pitchFamily="18" charset="0"/>
                <a:cs typeface="Times New Roman" pitchFamily="18" charset="0"/>
              </a:rPr>
              <a:t> (1427), Cape Verde (1444), and Sierra Leone (1460); established a Slave Fort at Elmina, Ghana (1482). </a:t>
            </a:r>
            <a:endParaRPr lang="en-US" sz="2800" b="1" dirty="0">
              <a:solidFill>
                <a:srgbClr val="FFC00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p>
          <a:p>
            <a:r>
              <a:rPr lang="en-US" b="1" dirty="0" smtClean="0">
                <a:solidFill>
                  <a:srgbClr val="FFC000"/>
                </a:solidFill>
              </a:rPr>
              <a:t>1488 </a:t>
            </a:r>
            <a:r>
              <a:rPr lang="en-US" b="1" dirty="0" smtClean="0">
                <a:solidFill>
                  <a:srgbClr val="FFC000"/>
                </a:solidFill>
              </a:rPr>
              <a:t>Bartholomew rounded the Cape of Good Hope; 1498 Vasco </a:t>
            </a:r>
            <a:r>
              <a:rPr lang="en-US" b="1" dirty="0" err="1" smtClean="0">
                <a:solidFill>
                  <a:srgbClr val="FFC000"/>
                </a:solidFill>
              </a:rPr>
              <a:t>da</a:t>
            </a:r>
            <a:r>
              <a:rPr lang="en-US" b="1" dirty="0" smtClean="0">
                <a:solidFill>
                  <a:srgbClr val="FFC000"/>
                </a:solidFill>
              </a:rPr>
              <a:t> Gama rounded the cape and reached India—a very wealthy venture—now the race was on.</a:t>
            </a:r>
          </a:p>
          <a:p>
            <a:endParaRPr lang="en-US" b="1" dirty="0">
              <a:solidFill>
                <a:srgbClr val="FFC000"/>
              </a:solidFill>
            </a:endParaRPr>
          </a:p>
          <a:p>
            <a:r>
              <a:rPr lang="en-US" b="1" dirty="0" smtClean="0">
                <a:solidFill>
                  <a:srgbClr val="FFC000"/>
                </a:solidFill>
              </a:rPr>
              <a:t>It was not lost on Spain or England that little Portugal based solely on trade had become a Seafaring Empire. </a:t>
            </a:r>
          </a:p>
          <a:p>
            <a:endParaRPr lang="en-US" b="1" dirty="0">
              <a:solidFill>
                <a:srgbClr val="FFC000"/>
              </a:solidFill>
            </a:endParaRPr>
          </a:p>
          <a:p>
            <a:r>
              <a:rPr lang="en-US" b="1" dirty="0" smtClean="0">
                <a:solidFill>
                  <a:srgbClr val="FFC000"/>
                </a:solidFill>
              </a:rPr>
              <a:t>Columbus laid the foundation for Spanish power, the Pope enforced the Treaty of Tordesillas in 1494. (</a:t>
            </a:r>
            <a:r>
              <a:rPr lang="en-US" sz="2400" b="1" dirty="0" smtClean="0">
                <a:solidFill>
                  <a:srgbClr val="FFC000"/>
                </a:solidFill>
                <a:latin typeface="Times New Roman" pitchFamily="18" charset="0"/>
                <a:cs typeface="Times New Roman" pitchFamily="18" charset="0"/>
              </a:rPr>
              <a:t>370 miles East of </a:t>
            </a:r>
            <a:r>
              <a:rPr lang="en-US" sz="2400" b="1" dirty="0">
                <a:solidFill>
                  <a:srgbClr val="FFC000"/>
                </a:solidFill>
                <a:latin typeface="Times New Roman" pitchFamily="18" charset="0"/>
                <a:cs typeface="Times New Roman" pitchFamily="18" charset="0"/>
              </a:rPr>
              <a:t>C</a:t>
            </a:r>
            <a:r>
              <a:rPr lang="en-US" sz="2400" b="1" dirty="0" smtClean="0">
                <a:solidFill>
                  <a:srgbClr val="FFC000"/>
                </a:solidFill>
                <a:latin typeface="Times New Roman" pitchFamily="18" charset="0"/>
                <a:cs typeface="Times New Roman" pitchFamily="18" charset="0"/>
              </a:rPr>
              <a:t>ape Verde Portugal—west Spain).</a:t>
            </a:r>
            <a:endParaRPr lang="en-US" b="1" dirty="0">
              <a:solidFill>
                <a:srgbClr val="FFC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endParaRPr lang="en-US" dirty="0" smtClean="0"/>
          </a:p>
          <a:p>
            <a:r>
              <a:rPr lang="en-US" b="1" dirty="0" smtClean="0">
                <a:solidFill>
                  <a:srgbClr val="FFC000"/>
                </a:solidFill>
              </a:rPr>
              <a:t>15</a:t>
            </a:r>
            <a:r>
              <a:rPr lang="en-US" b="1" baseline="30000" dirty="0" smtClean="0">
                <a:solidFill>
                  <a:srgbClr val="FFC000"/>
                </a:solidFill>
              </a:rPr>
              <a:t>th</a:t>
            </a:r>
            <a:r>
              <a:rPr lang="en-US" b="1" dirty="0" smtClean="0">
                <a:solidFill>
                  <a:srgbClr val="FFC000"/>
                </a:solidFill>
              </a:rPr>
              <a:t> </a:t>
            </a:r>
            <a:r>
              <a:rPr lang="en-US" b="1" dirty="0" smtClean="0">
                <a:solidFill>
                  <a:srgbClr val="FFC000"/>
                </a:solidFill>
              </a:rPr>
              <a:t>Century Portugal a maritime dynamo—by mid-16</a:t>
            </a:r>
            <a:r>
              <a:rPr lang="en-US" b="1" baseline="30000" dirty="0" smtClean="0">
                <a:solidFill>
                  <a:srgbClr val="FFC000"/>
                </a:solidFill>
              </a:rPr>
              <a:t>th</a:t>
            </a:r>
            <a:r>
              <a:rPr lang="en-US" b="1" dirty="0" smtClean="0">
                <a:solidFill>
                  <a:srgbClr val="FFC000"/>
                </a:solidFill>
              </a:rPr>
              <a:t> century Spain supplanted Portugal.</a:t>
            </a:r>
          </a:p>
          <a:p>
            <a:endParaRPr lang="en-US" b="1" dirty="0">
              <a:solidFill>
                <a:srgbClr val="FFC000"/>
              </a:solidFill>
            </a:endParaRPr>
          </a:p>
          <a:p>
            <a:r>
              <a:rPr lang="en-US" b="1" dirty="0" smtClean="0">
                <a:solidFill>
                  <a:srgbClr val="FFC000"/>
                </a:solidFill>
              </a:rPr>
              <a:t>Portugal expelled their Jews and Moors as did the Spanish—this killed their intelligentsia and Middle Class—as it would also do w/Spanish.</a:t>
            </a:r>
          </a:p>
          <a:p>
            <a:endParaRPr lang="en-US" b="1" dirty="0">
              <a:solidFill>
                <a:srgbClr val="FFC000"/>
              </a:solidFill>
            </a:endParaRPr>
          </a:p>
          <a:p>
            <a:r>
              <a:rPr lang="en-US" b="1" dirty="0" smtClean="0">
                <a:solidFill>
                  <a:srgbClr val="FFC000"/>
                </a:solidFill>
              </a:rPr>
              <a:t>1536 Portuguese King introduced the Inquisition, one the House of Aziz ended, the Spanish literally walked in and gained hegemony in the region.</a:t>
            </a:r>
          </a:p>
          <a:p>
            <a:r>
              <a:rPr lang="en-US" b="1" dirty="0" smtClean="0">
                <a:solidFill>
                  <a:srgbClr val="FFC000"/>
                </a:solidFill>
              </a:rPr>
              <a:t>Thus began the “60 years captivity.” </a:t>
            </a:r>
            <a:endParaRPr lang="en-US" b="1" dirty="0">
              <a:solidFill>
                <a:srgbClr val="FFC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200" dirty="0" smtClean="0">
                <a:latin typeface="Times New Roman" pitchFamily="18" charset="0"/>
                <a:cs typeface="Times New Roman" pitchFamily="18" charset="0"/>
              </a:rPr>
              <a:t>Spain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867400"/>
          </a:xfrm>
        </p:spPr>
        <p:txBody>
          <a:bodyPr>
            <a:normAutofit/>
          </a:bodyPr>
          <a:lstStyle/>
          <a:p>
            <a:r>
              <a:rPr lang="en-US" b="1" dirty="0" smtClean="0">
                <a:solidFill>
                  <a:srgbClr val="FFC000"/>
                </a:solidFill>
              </a:rPr>
              <a:t>Spain gained prominence w. unification of Aragon and Castile. </a:t>
            </a:r>
          </a:p>
          <a:p>
            <a:endParaRPr lang="en-US" b="1" dirty="0">
              <a:solidFill>
                <a:srgbClr val="FFC000"/>
              </a:solidFill>
            </a:endParaRPr>
          </a:p>
          <a:p>
            <a:r>
              <a:rPr lang="en-US" b="1" dirty="0" smtClean="0">
                <a:solidFill>
                  <a:srgbClr val="FFC000"/>
                </a:solidFill>
              </a:rPr>
              <a:t>Pope immediately gave Spain the right to all the lands discovered by Columbus—</a:t>
            </a:r>
          </a:p>
          <a:p>
            <a:endParaRPr lang="en-US" b="1" dirty="0">
              <a:solidFill>
                <a:srgbClr val="FFC000"/>
              </a:solidFill>
            </a:endParaRPr>
          </a:p>
          <a:p>
            <a:r>
              <a:rPr lang="en-US" b="1" dirty="0" smtClean="0">
                <a:solidFill>
                  <a:srgbClr val="FFC000"/>
                </a:solidFill>
              </a:rPr>
              <a:t>Spain realized it was not the West Indies, but a far more lucrative and exotic place—Vasco de Balboa discovered the Pacific Ocean (1513).</a:t>
            </a:r>
          </a:p>
          <a:p>
            <a:r>
              <a:rPr lang="en-US" b="1" dirty="0" smtClean="0">
                <a:solidFill>
                  <a:srgbClr val="FFC000"/>
                </a:solidFill>
              </a:rPr>
              <a:t>1519, Magellan realized the globe was larger than first expected. (</a:t>
            </a:r>
            <a:r>
              <a:rPr lang="en-US" sz="2800" b="1" dirty="0" err="1" smtClean="0">
                <a:solidFill>
                  <a:srgbClr val="FFC000"/>
                </a:solidFill>
              </a:rPr>
              <a:t>Herna’n</a:t>
            </a:r>
            <a:r>
              <a:rPr lang="en-US" sz="2800" b="1" dirty="0" smtClean="0">
                <a:solidFill>
                  <a:srgbClr val="FFC000"/>
                </a:solidFill>
              </a:rPr>
              <a:t> Cortes conquered Aztecs—1531 Pizarro conquered Incan Empire).</a:t>
            </a:r>
            <a:endParaRPr lang="en-US" b="1" dirty="0">
              <a:solidFill>
                <a:srgbClr val="FFC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323</TotalTime>
  <Words>1592</Words>
  <Application>Microsoft Office PowerPoint</Application>
  <PresentationFormat>On-screen Show (4:3)</PresentationFormat>
  <Paragraphs>169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The New World and the Old: Exploration 1400—1650 </vt:lpstr>
      <vt:lpstr>Slide 2</vt:lpstr>
      <vt:lpstr>Slide 3</vt:lpstr>
      <vt:lpstr>Slide 4</vt:lpstr>
      <vt:lpstr>Source of Funds</vt:lpstr>
      <vt:lpstr>Slide 6</vt:lpstr>
      <vt:lpstr>Slide 7</vt:lpstr>
      <vt:lpstr>Slide 8</vt:lpstr>
      <vt:lpstr>Spain</vt:lpstr>
      <vt:lpstr>Consequences for native Peoples</vt:lpstr>
      <vt:lpstr>Slide 11</vt:lpstr>
      <vt:lpstr>Slave Numbers</vt:lpstr>
      <vt:lpstr>Geographical Regions</vt:lpstr>
      <vt:lpstr>Slave Markets</vt:lpstr>
      <vt:lpstr>Slave Business</vt:lpstr>
      <vt:lpstr>Victims</vt:lpstr>
      <vt:lpstr>New World Consequences</vt:lpstr>
      <vt:lpstr>Slide 18</vt:lpstr>
      <vt:lpstr>French and English</vt:lpstr>
      <vt:lpstr>Slide 20</vt:lpstr>
      <vt:lpstr>Slide 21</vt:lpstr>
      <vt:lpstr>Slide 22</vt:lpstr>
      <vt:lpstr>Slide 23</vt:lpstr>
      <vt:lpstr>Slide 24</vt:lpstr>
      <vt:lpstr>Dutch</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World and the Old: Exploration 1400—1650</dc:title>
  <dc:creator>Stephanie</dc:creator>
  <cp:lastModifiedBy>Stephanie</cp:lastModifiedBy>
  <cp:revision>33</cp:revision>
  <dcterms:created xsi:type="dcterms:W3CDTF">2011-05-11T19:34:02Z</dcterms:created>
  <dcterms:modified xsi:type="dcterms:W3CDTF">2011-06-26T23:47:01Z</dcterms:modified>
</cp:coreProperties>
</file>