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6" r:id="rId11"/>
    <p:sldId id="265"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83" d="100"/>
          <a:sy n="83" d="100"/>
        </p:scale>
        <p:origin x="-768"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Title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0" name="Date Placeholder 9"/>
          <p:cNvSpPr>
            <a:spLocks noGrp="1"/>
          </p:cNvSpPr>
          <p:nvPr>
            <p:ph type="dt" sz="half" idx="10"/>
          </p:nvPr>
        </p:nvSpPr>
        <p:spPr>
          <a:xfrm>
            <a:off x="5562600" y="6509004"/>
            <a:ext cx="3002280" cy="274320"/>
          </a:xfrm>
        </p:spPr>
        <p:txBody>
          <a:bodyPr vert="horz" rtlCol="0"/>
          <a:lstStyle>
            <a:extLst/>
          </a:lstStyle>
          <a:p>
            <a:fld id="{0EB569C5-E15F-4E46-A267-35944DD37A59}" type="datetimeFigureOut">
              <a:rPr lang="en-US" smtClean="0"/>
              <a:pPr/>
              <a:t>6/26/2011</a:t>
            </a:fld>
            <a:endParaRPr lang="en-US"/>
          </a:p>
        </p:txBody>
      </p:sp>
      <p:sp>
        <p:nvSpPr>
          <p:cNvPr id="11" name="Slide Number Placeholder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1FEF1F6A-E9D7-4E5F-BC75-DE4E695991E4}" type="slidenum">
              <a:rPr lang="en-US" smtClean="0"/>
              <a:pPr/>
              <a:t>‹#›</a:t>
            </a:fld>
            <a:endParaRPr lang="en-US"/>
          </a:p>
        </p:txBody>
      </p:sp>
      <p:sp>
        <p:nvSpPr>
          <p:cNvPr id="12" name="Footer Placeholder 11"/>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EB569C5-E15F-4E46-A267-35944DD37A59}" type="datetimeFigureOut">
              <a:rPr lang="en-US" smtClean="0"/>
              <a:pPr/>
              <a:t>6/26/2011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FEF1F6A-E9D7-4E5F-BC75-DE4E695991E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EB569C5-E15F-4E46-A267-35944DD37A59}" type="datetimeFigureOut">
              <a:rPr lang="en-US" smtClean="0"/>
              <a:pPr/>
              <a:t>6/26/2011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FEF1F6A-E9D7-4E5F-BC75-DE4E695991E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EB569C5-E15F-4E46-A267-35944DD37A59}" type="datetimeFigureOut">
              <a:rPr lang="en-US" smtClean="0"/>
              <a:pPr/>
              <a:t>6/26/2011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FEF1F6A-E9D7-4E5F-BC75-DE4E695991E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a:xfrm>
            <a:off x="5562600" y="6513670"/>
            <a:ext cx="3002280" cy="274320"/>
          </a:xfrm>
        </p:spPr>
        <p:txBody>
          <a:bodyPr vert="horz" rtlCol="0"/>
          <a:lstStyle>
            <a:extLst/>
          </a:lstStyle>
          <a:p>
            <a:fld id="{0EB569C5-E15F-4E46-A267-35944DD37A59}" type="datetimeFigureOut">
              <a:rPr lang="en-US" smtClean="0"/>
              <a:pPr/>
              <a:t>6/26/2011</a:t>
            </a:fld>
            <a:endParaRPr lang="en-US"/>
          </a:p>
        </p:txBody>
      </p:sp>
      <p:sp>
        <p:nvSpPr>
          <p:cNvPr id="9" name="Slide Number Placeholder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1FEF1F6A-E9D7-4E5F-BC75-DE4E695991E4}" type="slidenum">
              <a:rPr lang="en-US" smtClean="0"/>
              <a:pPr/>
              <a:t>‹#›</a:t>
            </a:fld>
            <a:endParaRPr lang="en-US"/>
          </a:p>
        </p:txBody>
      </p:sp>
      <p:sp>
        <p:nvSpPr>
          <p:cNvPr id="10" name="Footer Placeholder 9"/>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EB569C5-E15F-4E46-A267-35944DD37A59}" type="datetimeFigureOut">
              <a:rPr lang="en-US" smtClean="0"/>
              <a:pPr/>
              <a:t>6/26/2011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a:xfrm>
            <a:off x="8641080" y="6514568"/>
            <a:ext cx="464288" cy="274320"/>
          </a:xfrm>
        </p:spPr>
        <p:txBody>
          <a:bodyPr/>
          <a:lstStyle>
            <a:extLst/>
          </a:lstStyle>
          <a:p>
            <a:fld id="{1FEF1F6A-E9D7-4E5F-BC75-DE4E695991E4}" type="slidenum">
              <a:rPr lang="en-US" smtClean="0"/>
              <a:pPr/>
              <a:t>‹#›</a:t>
            </a:fld>
            <a:endParaRPr lang="en-US"/>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Title 1"/>
          <p:cNvSpPr>
            <a:spLocks noGrp="1"/>
          </p:cNvSpPr>
          <p:nvPr>
            <p:ph type="title"/>
          </p:nvPr>
        </p:nvSpPr>
        <p:spPr>
          <a:xfrm>
            <a:off x="457200" y="251948"/>
            <a:ext cx="8229600"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0EB569C5-E15F-4E46-A267-35944DD37A59}" type="datetimeFigureOut">
              <a:rPr lang="en-US" smtClean="0"/>
              <a:pPr/>
              <a:t>6/26/2011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a:xfrm>
            <a:off x="8641080" y="6514568"/>
            <a:ext cx="464288" cy="274320"/>
          </a:xfrm>
        </p:spPr>
        <p:txBody>
          <a:bodyPr/>
          <a:lstStyle>
            <a:extLst/>
          </a:lstStyle>
          <a:p>
            <a:fld id="{1FEF1F6A-E9D7-4E5F-BC75-DE4E695991E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0EB569C5-E15F-4E46-A267-35944DD37A59}" type="datetimeFigureOut">
              <a:rPr lang="en-US" smtClean="0"/>
              <a:pPr/>
              <a:t>6/26/2011</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1FEF1F6A-E9D7-4E5F-BC75-DE4E695991E4}" type="slidenum">
              <a:rPr lang="en-US" smtClean="0"/>
              <a:pPr/>
              <a:t>‹#›</a:t>
            </a:fld>
            <a:endParaRPr lang="en-US"/>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0EB569C5-E15F-4E46-A267-35944DD37A59}" type="datetimeFigureOut">
              <a:rPr lang="en-US" smtClean="0"/>
              <a:pPr/>
              <a:t>6/26/2011</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1FEF1F6A-E9D7-4E5F-BC75-DE4E695991E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963136" y="304800"/>
            <a:ext cx="3931920" cy="762000"/>
          </a:xfrm>
        </p:spPr>
        <p:txBody>
          <a:bodyPr anchor="b"/>
          <a:lstStyle>
            <a:lvl1pPr marL="0" algn="r">
              <a:buNone/>
              <a:defRPr sz="2000" b="1"/>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Date Placeholder 8"/>
          <p:cNvSpPr>
            <a:spLocks noGrp="1"/>
          </p:cNvSpPr>
          <p:nvPr>
            <p:ph type="dt" sz="half" idx="10"/>
          </p:nvPr>
        </p:nvSpPr>
        <p:spPr>
          <a:xfrm>
            <a:off x="5562600" y="6513670"/>
            <a:ext cx="3002280" cy="274320"/>
          </a:xfrm>
        </p:spPr>
        <p:txBody>
          <a:bodyPr vert="horz" rtlCol="0"/>
          <a:lstStyle>
            <a:extLst/>
          </a:lstStyle>
          <a:p>
            <a:fld id="{0EB569C5-E15F-4E46-A267-35944DD37A59}" type="datetimeFigureOut">
              <a:rPr lang="en-US" smtClean="0"/>
              <a:pPr/>
              <a:t>6/26/2011</a:t>
            </a:fld>
            <a:endParaRPr lang="en-US"/>
          </a:p>
        </p:txBody>
      </p:sp>
      <p:sp>
        <p:nvSpPr>
          <p:cNvPr id="10" name="Slide Number Placeholder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1FEF1F6A-E9D7-4E5F-BC75-DE4E695991E4}" type="slidenum">
              <a:rPr lang="en-US" smtClean="0"/>
              <a:pPr/>
              <a:t>‹#›</a:t>
            </a:fld>
            <a:endParaRPr lang="en-US"/>
          </a:p>
        </p:txBody>
      </p:sp>
      <p:sp>
        <p:nvSpPr>
          <p:cNvPr id="11" name="Footer Placeholder 10"/>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nchor="b"/>
          <a:lstStyle>
            <a:lvl1pPr marL="0" algn="r">
              <a:buNone/>
              <a:defRPr sz="2000" b="1"/>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5562600" y="6509004"/>
            <a:ext cx="3002280" cy="274320"/>
          </a:xfrm>
        </p:spPr>
        <p:txBody>
          <a:bodyPr vert="horz" rtlCol="0"/>
          <a:lstStyle>
            <a:extLst/>
          </a:lstStyle>
          <a:p>
            <a:fld id="{0EB569C5-E15F-4E46-A267-35944DD37A59}" type="datetimeFigureOut">
              <a:rPr lang="en-US" smtClean="0"/>
              <a:pPr/>
              <a:t>6/26/2011</a:t>
            </a:fld>
            <a:endParaRPr lang="en-US"/>
          </a:p>
        </p:txBody>
      </p:sp>
      <p:sp>
        <p:nvSpPr>
          <p:cNvPr id="9" name="Slide Number Placeholder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1FEF1F6A-E9D7-4E5F-BC75-DE4E695991E4}" type="slidenum">
              <a:rPr lang="en-US" smtClean="0"/>
              <a:pPr/>
              <a:t>‹#›</a:t>
            </a:fld>
            <a:endParaRPr lang="en-US"/>
          </a:p>
        </p:txBody>
      </p:sp>
      <p:sp>
        <p:nvSpPr>
          <p:cNvPr id="10" name="Footer Placeholder 9"/>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Footer Placeholder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n-US"/>
          </a:p>
        </p:txBody>
      </p:sp>
      <p:sp>
        <p:nvSpPr>
          <p:cNvPr id="14" name="Date Placeholder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0EB569C5-E15F-4E46-A267-35944DD37A59}" type="datetimeFigureOut">
              <a:rPr lang="en-US" smtClean="0"/>
              <a:pPr/>
              <a:t>6/26/2011</a:t>
            </a:fld>
            <a:endParaRPr lang="en-US"/>
          </a:p>
        </p:txBody>
      </p:sp>
      <p:sp>
        <p:nvSpPr>
          <p:cNvPr id="23" name="Slide Number Placeholder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1FEF1F6A-E9D7-4E5F-BC75-DE4E695991E4}" type="slidenum">
              <a:rPr lang="en-US" smtClean="0"/>
              <a:pPr/>
              <a:t>‹#›</a:t>
            </a:fld>
            <a:endParaRPr lang="en-US"/>
          </a:p>
        </p:txBody>
      </p:sp>
      <p:sp>
        <p:nvSpPr>
          <p:cNvPr id="22" name="Title Placeholder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1"/>
            <a:ext cx="7772400" cy="1143000"/>
          </a:xfrm>
        </p:spPr>
        <p:txBody>
          <a:bodyPr>
            <a:normAutofit/>
          </a:bodyPr>
          <a:lstStyle/>
          <a:p>
            <a:pPr algn="ctr"/>
            <a:r>
              <a:rPr lang="en-US" sz="2800" dirty="0" smtClean="0">
                <a:latin typeface="Times New Roman" pitchFamily="18" charset="0"/>
                <a:cs typeface="Times New Roman" pitchFamily="18" charset="0"/>
              </a:rPr>
              <a:t>Western Civilization II</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Reformation to Post Modernism</a:t>
            </a:r>
            <a:endParaRPr lang="en-US" sz="2800" dirty="0">
              <a:latin typeface="Times New Roman" pitchFamily="18" charset="0"/>
              <a:cs typeface="Times New Roman" pitchFamily="18" charset="0"/>
            </a:endParaRPr>
          </a:p>
        </p:txBody>
      </p:sp>
      <p:sp>
        <p:nvSpPr>
          <p:cNvPr id="3" name="Subtitle 2"/>
          <p:cNvSpPr>
            <a:spLocks noGrp="1"/>
          </p:cNvSpPr>
          <p:nvPr>
            <p:ph type="subTitle" idx="1"/>
          </p:nvPr>
        </p:nvSpPr>
        <p:spPr>
          <a:xfrm>
            <a:off x="1295400" y="3581400"/>
            <a:ext cx="6560234" cy="1752600"/>
          </a:xfrm>
        </p:spPr>
        <p:txBody>
          <a:bodyPr>
            <a:normAutofit/>
          </a:bodyPr>
          <a:lstStyle/>
          <a:p>
            <a:pPr algn="ctr"/>
            <a:r>
              <a:rPr lang="en-US" sz="4000" dirty="0" smtClean="0">
                <a:latin typeface="Times New Roman" pitchFamily="18" charset="0"/>
                <a:cs typeface="Times New Roman" pitchFamily="18" charset="0"/>
              </a:rPr>
              <a:t>A History of the Modern Western World</a:t>
            </a:r>
            <a:endParaRPr lang="en-US" sz="4000"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86800" cy="6324600"/>
          </a:xfrm>
        </p:spPr>
        <p:txBody>
          <a:bodyPr/>
          <a:lstStyle/>
          <a:p>
            <a:r>
              <a:rPr lang="en-US" dirty="0" smtClean="0"/>
              <a:t>What were the great turning points? What made us a modern political and socially liberal society?  </a:t>
            </a:r>
          </a:p>
          <a:p>
            <a:r>
              <a:rPr lang="en-US" dirty="0" smtClean="0"/>
              <a:t>6 Big events:</a:t>
            </a:r>
          </a:p>
          <a:p>
            <a:r>
              <a:rPr lang="en-US" dirty="0" smtClean="0"/>
              <a:t>1) Renaissance (Humanism)</a:t>
            </a:r>
          </a:p>
          <a:p>
            <a:r>
              <a:rPr lang="en-US" dirty="0" smtClean="0"/>
              <a:t>2) Centralized Nation-States</a:t>
            </a:r>
          </a:p>
          <a:p>
            <a:r>
              <a:rPr lang="en-US" dirty="0" smtClean="0"/>
              <a:t>3) Discovery of America</a:t>
            </a:r>
          </a:p>
          <a:p>
            <a:r>
              <a:rPr lang="en-US" dirty="0" smtClean="0"/>
              <a:t>4) Printing Press; knowledge dissemination</a:t>
            </a:r>
          </a:p>
          <a:p>
            <a:r>
              <a:rPr lang="en-US" dirty="0" smtClean="0"/>
              <a:t>5) Protestant Reformation</a:t>
            </a:r>
          </a:p>
          <a:p>
            <a:r>
              <a:rPr lang="en-US" dirty="0" smtClean="0"/>
              <a:t>6) Rational and Scientific Revolutions</a:t>
            </a:r>
          </a:p>
          <a:p>
            <a:endParaRPr lang="en-US" dirty="0" smtClean="0"/>
          </a:p>
          <a:p>
            <a:r>
              <a:rPr lang="en-US" dirty="0" smtClean="0"/>
              <a:t>We begin with Reformation.</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half" idx="2"/>
          </p:nvPr>
        </p:nvSpPr>
        <p:spPr>
          <a:xfrm>
            <a:off x="1371600" y="5715000"/>
            <a:ext cx="5486400" cy="912255"/>
          </a:xfrm>
        </p:spPr>
        <p:txBody>
          <a:bodyPr>
            <a:normAutofit fontScale="85000" lnSpcReduction="10000"/>
          </a:bodyPr>
          <a:lstStyle/>
          <a:p>
            <a:pPr algn="ctr"/>
            <a:endParaRPr lang="en-US" dirty="0" smtClean="0"/>
          </a:p>
          <a:p>
            <a:pPr algn="ctr"/>
            <a:r>
              <a:rPr lang="en-US" sz="3200" dirty="0" smtClean="0">
                <a:latin typeface="Times New Roman" pitchFamily="18" charset="0"/>
                <a:cs typeface="Times New Roman" pitchFamily="18" charset="0"/>
              </a:rPr>
              <a:t>Martin Luther and the Reformation</a:t>
            </a:r>
            <a:endParaRPr lang="en-US" sz="3200" dirty="0">
              <a:latin typeface="Times New Roman" pitchFamily="18" charset="0"/>
              <a:cs typeface="Times New Roman" pitchFamily="18" charset="0"/>
            </a:endParaRPr>
          </a:p>
        </p:txBody>
      </p:sp>
      <p:pic>
        <p:nvPicPr>
          <p:cNvPr id="6" name="Picture 5" descr="http://samuelatgilgal.files.wordpress.com/2009/10/martin_luther.jpg"/>
          <p:cNvPicPr>
            <a:picLocks noChangeAspect="1" noChangeArrowheads="1"/>
          </p:cNvPicPr>
          <p:nvPr/>
        </p:nvPicPr>
        <p:blipFill>
          <a:blip r:embed="rId2" cstate="print"/>
          <a:srcRect/>
          <a:stretch>
            <a:fillRect/>
          </a:stretch>
        </p:blipFill>
        <p:spPr bwMode="auto">
          <a:xfrm>
            <a:off x="990600" y="152400"/>
            <a:ext cx="6705600" cy="5715000"/>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type="body" idx="1"/>
          </p:nvPr>
        </p:nvSpPr>
        <p:spPr>
          <a:xfrm>
            <a:off x="152400" y="228600"/>
            <a:ext cx="8839200" cy="6400800"/>
          </a:xfrm>
        </p:spPr>
        <p:txBody>
          <a:bodyPr>
            <a:normAutofit/>
          </a:bodyPr>
          <a:lstStyle/>
          <a:p>
            <a:pPr>
              <a:lnSpc>
                <a:spcPct val="90000"/>
              </a:lnSpc>
            </a:pPr>
            <a:r>
              <a:rPr lang="en-US" dirty="0"/>
              <a:t>The </a:t>
            </a:r>
            <a:r>
              <a:rPr lang="en-US" dirty="0" smtClean="0"/>
              <a:t>Reformation- in </a:t>
            </a:r>
            <a:r>
              <a:rPr lang="en-US" dirty="0"/>
              <a:t>historical </a:t>
            </a:r>
            <a:r>
              <a:rPr lang="en-US" dirty="0" smtClean="0"/>
              <a:t>context—is an </a:t>
            </a:r>
            <a:r>
              <a:rPr lang="en-US" dirty="0"/>
              <a:t>historical phenomenon.</a:t>
            </a:r>
          </a:p>
          <a:p>
            <a:pPr>
              <a:lnSpc>
                <a:spcPct val="90000"/>
              </a:lnSpc>
            </a:pPr>
            <a:endParaRPr lang="en-US" dirty="0"/>
          </a:p>
          <a:p>
            <a:pPr>
              <a:lnSpc>
                <a:spcPct val="90000"/>
              </a:lnSpc>
            </a:pPr>
            <a:r>
              <a:rPr lang="en-US" dirty="0" smtClean="0"/>
              <a:t>Big </a:t>
            </a:r>
            <a:r>
              <a:rPr lang="en-US" dirty="0"/>
              <a:t>watershed </a:t>
            </a:r>
            <a:r>
              <a:rPr lang="en-US" dirty="0" smtClean="0"/>
              <a:t>event </a:t>
            </a:r>
            <a:r>
              <a:rPr lang="en-US" dirty="0"/>
              <a:t>in Western Civilization; along with Classical antiquity, Jesus Christ, Mohammad, English Common Law and the Constitution of the United States.</a:t>
            </a:r>
          </a:p>
          <a:p>
            <a:pPr>
              <a:lnSpc>
                <a:spcPct val="90000"/>
              </a:lnSpc>
            </a:pPr>
            <a:endParaRPr lang="en-US" dirty="0"/>
          </a:p>
          <a:p>
            <a:pPr>
              <a:lnSpc>
                <a:spcPct val="90000"/>
              </a:lnSpc>
            </a:pPr>
            <a:r>
              <a:rPr lang="en-US" dirty="0"/>
              <a:t>May seem relatively unimportant today, but without the Reformation “justification by faith” and ‘Grace’ would be tied to iconography, politics, and human intervention.</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536"/>
            <a:ext cx="8229600" cy="660864"/>
          </a:xfrm>
        </p:spPr>
        <p:txBody>
          <a:bodyPr>
            <a:normAutofit fontScale="90000"/>
          </a:bodyPr>
          <a:lstStyle/>
          <a:p>
            <a:pPr algn="ctr"/>
            <a:r>
              <a:rPr lang="en-US" dirty="0" smtClean="0"/>
              <a:t>Background of Events</a:t>
            </a:r>
            <a:endParaRPr lang="en-US" dirty="0"/>
          </a:p>
        </p:txBody>
      </p:sp>
      <p:sp>
        <p:nvSpPr>
          <p:cNvPr id="3" name="Content Placeholder 2"/>
          <p:cNvSpPr>
            <a:spLocks noGrp="1"/>
          </p:cNvSpPr>
          <p:nvPr>
            <p:ph idx="1"/>
          </p:nvPr>
        </p:nvSpPr>
        <p:spPr>
          <a:xfrm>
            <a:off x="457200" y="914400"/>
            <a:ext cx="8229600" cy="5638800"/>
          </a:xfrm>
        </p:spPr>
        <p:txBody>
          <a:bodyPr>
            <a:normAutofit fontScale="92500"/>
          </a:bodyPr>
          <a:lstStyle/>
          <a:p>
            <a:r>
              <a:rPr lang="en-US" dirty="0" smtClean="0"/>
              <a:t>Christianity declared official religion of Roman Empire in 391 AD.</a:t>
            </a:r>
          </a:p>
          <a:p>
            <a:r>
              <a:rPr lang="en-US" dirty="0" smtClean="0"/>
              <a:t>1054 AD Christianity split into two camps;  Western Europe ROME; the Bishop of Rome, the Pope or the ‘Vicar of Christ.’</a:t>
            </a:r>
          </a:p>
          <a:p>
            <a:endParaRPr lang="en-US" dirty="0" smtClean="0"/>
          </a:p>
          <a:p>
            <a:r>
              <a:rPr lang="en-US" dirty="0" smtClean="0"/>
              <a:t>Eastern Europe (Russian and Ottoman Christians; an eastern orthodox of patriarchy based on the model of Constantinople under the Greek Orthodox  tenet. (never the power of the Roman Pope (Greek and Russian orthodoxies split-1448)</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610600" cy="6324600"/>
          </a:xfrm>
        </p:spPr>
        <p:txBody>
          <a:bodyPr/>
          <a:lstStyle/>
          <a:p>
            <a:r>
              <a:rPr lang="en-US" dirty="0" smtClean="0"/>
              <a:t>Europeans established Christianity as the official religion.</a:t>
            </a:r>
          </a:p>
          <a:p>
            <a:endParaRPr lang="en-US" dirty="0" smtClean="0"/>
          </a:p>
          <a:p>
            <a:r>
              <a:rPr lang="en-US" dirty="0" smtClean="0"/>
              <a:t>1) Investiture—Rulers and officials were crowned or Vested by the Church;</a:t>
            </a:r>
          </a:p>
          <a:p>
            <a:r>
              <a:rPr lang="en-US" dirty="0" smtClean="0"/>
              <a:t>2) Bishops, until very recently, were advisors to rulers and heads of state;</a:t>
            </a:r>
          </a:p>
          <a:p>
            <a:r>
              <a:rPr lang="en-US" dirty="0" smtClean="0"/>
              <a:t>3) Church taxed a high proportion of people’s and state’s income;</a:t>
            </a:r>
          </a:p>
          <a:p>
            <a:r>
              <a:rPr lang="en-US" dirty="0" smtClean="0"/>
              <a:t>4) The State as corollary to Church power and influence, made attending mass and the persecution of heresy mandatory.</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534400" cy="6248400"/>
          </a:xfrm>
        </p:spPr>
        <p:txBody>
          <a:bodyPr>
            <a:normAutofit lnSpcReduction="10000"/>
          </a:bodyPr>
          <a:lstStyle/>
          <a:p>
            <a:r>
              <a:rPr lang="en-US" dirty="0" smtClean="0"/>
              <a:t>Jews, Muslims, and other minority groups including women were relegated to second class status;</a:t>
            </a:r>
          </a:p>
          <a:p>
            <a:r>
              <a:rPr lang="en-US" dirty="0" smtClean="0"/>
              <a:t>1295 AD church ruled all Jews must wear a badge or marker of identification;</a:t>
            </a:r>
          </a:p>
          <a:p>
            <a:endParaRPr lang="en-US" dirty="0" smtClean="0"/>
          </a:p>
          <a:p>
            <a:r>
              <a:rPr lang="en-US" dirty="0" smtClean="0"/>
              <a:t>They could not employ Christians, or work for Christians and could not show their face at Christmas or Easter;</a:t>
            </a:r>
          </a:p>
          <a:p>
            <a:endParaRPr lang="en-US" dirty="0" smtClean="0"/>
          </a:p>
          <a:p>
            <a:r>
              <a:rPr lang="en-US" dirty="0" smtClean="0"/>
              <a:t>Jews, to the bane of Christians and Muslims, however found a niche in banking because of their ambivalence to Usury.</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248400"/>
          </a:xfrm>
        </p:spPr>
        <p:txBody>
          <a:bodyPr>
            <a:normAutofit lnSpcReduction="10000"/>
          </a:bodyPr>
          <a:lstStyle/>
          <a:p>
            <a:r>
              <a:rPr lang="en-US" dirty="0" smtClean="0"/>
              <a:t>Jews were expelled from England in 1290 AD; France in 1306 AD; and again in 1394 AD; Germany it varied from time to time and intensity.</a:t>
            </a:r>
          </a:p>
          <a:p>
            <a:endParaRPr lang="en-US" dirty="0" smtClean="0"/>
          </a:p>
          <a:p>
            <a:r>
              <a:rPr lang="en-US" dirty="0" smtClean="0"/>
              <a:t>Medieval Spain tolerated the Jews and Muslims, but by the time of the Columbian Exchange, the Jews and Muslims were expelled from Spain.</a:t>
            </a:r>
          </a:p>
          <a:p>
            <a:endParaRPr lang="en-US" dirty="0" smtClean="0"/>
          </a:p>
          <a:p>
            <a:r>
              <a:rPr lang="en-US" dirty="0" smtClean="0"/>
              <a:t>The exception was Poland—welcomed the Jews—got them in trouble during the Nazi regime of the 20</a:t>
            </a:r>
            <a:r>
              <a:rPr lang="en-US" baseline="30000" dirty="0" smtClean="0"/>
              <a:t>th</a:t>
            </a:r>
            <a:r>
              <a:rPr lang="en-US" dirty="0" smtClean="0"/>
              <a:t> century.</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534400" cy="6324600"/>
          </a:xfrm>
        </p:spPr>
        <p:txBody>
          <a:bodyPr>
            <a:normAutofit lnSpcReduction="10000"/>
          </a:bodyPr>
          <a:lstStyle/>
          <a:p>
            <a:r>
              <a:rPr lang="en-US" dirty="0" smtClean="0"/>
              <a:t>Issues arising on the horizon:  Kings wanted to rid themselves of the Churches influence and claim to higher power;</a:t>
            </a:r>
          </a:p>
          <a:p>
            <a:endParaRPr lang="en-US" dirty="0" smtClean="0"/>
          </a:p>
          <a:p>
            <a:r>
              <a:rPr lang="en-US" dirty="0" smtClean="0"/>
              <a:t>Wanted sole jurisdiction of their kingdoms;</a:t>
            </a:r>
          </a:p>
          <a:p>
            <a:endParaRPr lang="en-US" dirty="0" smtClean="0"/>
          </a:p>
          <a:p>
            <a:r>
              <a:rPr lang="en-US" dirty="0" smtClean="0"/>
              <a:t>Resented Papal power to tax them and their subjects, or be exempt from the state tax;</a:t>
            </a:r>
          </a:p>
          <a:p>
            <a:endParaRPr lang="en-US" dirty="0" smtClean="0"/>
          </a:p>
          <a:p>
            <a:r>
              <a:rPr lang="en-US" dirty="0" smtClean="0"/>
              <a:t>Kings wanted to appoint Bishops because of their position as advisors and royal vassals.</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248400"/>
          </a:xfrm>
        </p:spPr>
        <p:txBody>
          <a:bodyPr/>
          <a:lstStyle/>
          <a:p>
            <a:r>
              <a:rPr lang="en-US" dirty="0" smtClean="0"/>
              <a:t>Secularization and the Great Schism of the Church weakened the authority of the Church—open door for the Reformation;</a:t>
            </a:r>
          </a:p>
          <a:p>
            <a:endParaRPr lang="en-US" dirty="0" smtClean="0"/>
          </a:p>
          <a:p>
            <a:r>
              <a:rPr lang="en-US" dirty="0" smtClean="0"/>
              <a:t>The church refused or neglected the moral example and many people became very disillusioned w/ Church;</a:t>
            </a:r>
          </a:p>
          <a:p>
            <a:endParaRPr lang="en-US" dirty="0" smtClean="0"/>
          </a:p>
          <a:p>
            <a:r>
              <a:rPr lang="en-US" dirty="0" smtClean="0"/>
              <a:t>Popes behaved as </a:t>
            </a:r>
            <a:r>
              <a:rPr lang="en-US" dirty="0" err="1" smtClean="0"/>
              <a:t>Machievellian</a:t>
            </a:r>
            <a:r>
              <a:rPr lang="en-US" dirty="0" smtClean="0"/>
              <a:t> Princes rather than men of God—still the Church flourished.  Still, cracks in Christendom.</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248400"/>
          </a:xfrm>
        </p:spPr>
        <p:txBody>
          <a:bodyPr/>
          <a:lstStyle/>
          <a:p>
            <a:r>
              <a:rPr lang="en-US" dirty="0" smtClean="0"/>
              <a:t>Monies and Taxes were being sent to Far away Rome—Church seemed more </a:t>
            </a:r>
            <a:r>
              <a:rPr lang="en-US" dirty="0" smtClean="0"/>
              <a:t>worldly </a:t>
            </a:r>
            <a:r>
              <a:rPr lang="en-US" dirty="0" smtClean="0"/>
              <a:t>than spiritual—indulgences though an accepted practice began to weigh heavily on the more moral conscience of society.</a:t>
            </a:r>
          </a:p>
          <a:p>
            <a:endParaRPr lang="en-US" dirty="0" smtClean="0"/>
          </a:p>
          <a:p>
            <a:r>
              <a:rPr lang="en-US" dirty="0" smtClean="0"/>
              <a:t>Remember the </a:t>
            </a:r>
            <a:r>
              <a:rPr lang="en-US" dirty="0" err="1" smtClean="0"/>
              <a:t>Algensians</a:t>
            </a:r>
            <a:r>
              <a:rPr lang="en-US" dirty="0" smtClean="0"/>
              <a:t>, </a:t>
            </a:r>
            <a:r>
              <a:rPr lang="en-US" dirty="0" err="1" smtClean="0"/>
              <a:t>Lollards</a:t>
            </a:r>
            <a:r>
              <a:rPr lang="en-US" dirty="0" smtClean="0"/>
              <a:t>, and </a:t>
            </a:r>
            <a:r>
              <a:rPr lang="en-US" dirty="0" err="1" smtClean="0"/>
              <a:t>Hussites</a:t>
            </a:r>
            <a:r>
              <a:rPr lang="en-US" dirty="0" smtClean="0"/>
              <a:t> wanted a less worldly church, less authoritarian , a vernacular translation of scriptures, stronger laity influence—again cracks are showing.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pPr algn="ctr"/>
            <a:r>
              <a:rPr lang="en-US" dirty="0" smtClean="0"/>
              <a:t>Why study the West?</a:t>
            </a:r>
            <a:endParaRPr lang="en-US" dirty="0"/>
          </a:p>
        </p:txBody>
      </p:sp>
      <p:sp>
        <p:nvSpPr>
          <p:cNvPr id="3" name="Content Placeholder 2"/>
          <p:cNvSpPr>
            <a:spLocks noGrp="1"/>
          </p:cNvSpPr>
          <p:nvPr>
            <p:ph idx="1"/>
          </p:nvPr>
        </p:nvSpPr>
        <p:spPr>
          <a:xfrm>
            <a:off x="228600" y="838200"/>
            <a:ext cx="8686800" cy="5791200"/>
          </a:xfrm>
        </p:spPr>
        <p:txBody>
          <a:bodyPr>
            <a:normAutofit fontScale="92500" lnSpcReduction="20000"/>
          </a:bodyPr>
          <a:lstStyle/>
          <a:p>
            <a:pPr>
              <a:buNone/>
            </a:pPr>
            <a:r>
              <a:rPr lang="en-US" dirty="0" smtClean="0"/>
              <a:t>We as Americans are shaped culturally and politically and socially by our Western European Heritage.</a:t>
            </a:r>
          </a:p>
          <a:p>
            <a:pPr>
              <a:buNone/>
            </a:pPr>
            <a:endParaRPr lang="en-US" dirty="0"/>
          </a:p>
          <a:p>
            <a:pPr>
              <a:buNone/>
            </a:pPr>
            <a:r>
              <a:rPr lang="en-US" dirty="0" smtClean="0"/>
              <a:t>History has recorded Europe as transforming from a Hunter-Gatherer to an agrarian society to an industrial Nation-State;</a:t>
            </a:r>
          </a:p>
          <a:p>
            <a:pPr>
              <a:buNone/>
            </a:pPr>
            <a:endParaRPr lang="en-US" dirty="0"/>
          </a:p>
          <a:p>
            <a:pPr>
              <a:buNone/>
            </a:pPr>
            <a:r>
              <a:rPr lang="en-US" dirty="0" smtClean="0"/>
              <a:t>Then it moved into a monarchy, superstitious, Enlightenment, medieval technological and  democratic liberal government—forces of Capitalism and Communism—and post-Modern nuclear world—stable or unstable is the big question.</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86800" cy="6324600"/>
          </a:xfrm>
        </p:spPr>
        <p:txBody>
          <a:bodyPr>
            <a:normAutofit/>
          </a:bodyPr>
          <a:lstStyle/>
          <a:p>
            <a:pPr>
              <a:lnSpc>
                <a:spcPct val="90000"/>
              </a:lnSpc>
            </a:pPr>
            <a:r>
              <a:rPr lang="en-US" dirty="0" smtClean="0"/>
              <a:t>Before, Luther it was understood and accepted that all authority was vested in a temporal and spiritual head—vested by God, this meant the Holy Roman Emperor and the Pope;</a:t>
            </a:r>
          </a:p>
          <a:p>
            <a:pPr>
              <a:lnSpc>
                <a:spcPct val="90000"/>
              </a:lnSpc>
            </a:pPr>
            <a:endParaRPr lang="en-US" dirty="0" smtClean="0"/>
          </a:p>
          <a:p>
            <a:pPr>
              <a:lnSpc>
                <a:spcPct val="90000"/>
              </a:lnSpc>
            </a:pPr>
            <a:r>
              <a:rPr lang="en-US" dirty="0" smtClean="0"/>
              <a:t>The </a:t>
            </a:r>
            <a:r>
              <a:rPr lang="en-US" i="1" dirty="0" err="1" smtClean="0"/>
              <a:t>Epistola</a:t>
            </a:r>
            <a:r>
              <a:rPr lang="en-US" i="1" dirty="0" smtClean="0"/>
              <a:t> </a:t>
            </a:r>
            <a:r>
              <a:rPr lang="en-US" i="1" dirty="0" err="1" smtClean="0"/>
              <a:t>Clementis</a:t>
            </a:r>
            <a:r>
              <a:rPr lang="en-US" dirty="0" smtClean="0"/>
              <a:t> juxtaposed with scriptural text from Matthew and Peter conferred absolute authority in these entities and held sway over Church and Earth—stamped by Heaven;</a:t>
            </a:r>
          </a:p>
          <a:p>
            <a:pPr>
              <a:lnSpc>
                <a:spcPct val="90000"/>
              </a:lnSpc>
            </a:pPr>
            <a:endParaRPr lang="en-US" dirty="0" smtClean="0"/>
          </a:p>
          <a:p>
            <a:pPr>
              <a:lnSpc>
                <a:spcPct val="90000"/>
              </a:lnSpc>
            </a:pPr>
            <a:r>
              <a:rPr lang="en-US" dirty="0" smtClean="0"/>
              <a:t>Power was Monarchical and derived from God without human mediation or council.</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00800"/>
          </a:xfrm>
        </p:spPr>
        <p:txBody>
          <a:bodyPr>
            <a:normAutofit fontScale="92500" lnSpcReduction="10000"/>
          </a:bodyPr>
          <a:lstStyle/>
          <a:p>
            <a:pPr algn="ctr"/>
            <a:r>
              <a:rPr lang="en-US" b="1" u="sng" dirty="0" smtClean="0"/>
              <a:t>Role of the Church</a:t>
            </a:r>
          </a:p>
          <a:p>
            <a:pPr algn="ctr">
              <a:buFontTx/>
              <a:buNone/>
            </a:pPr>
            <a:endParaRPr lang="en-US" b="1" dirty="0" smtClean="0"/>
          </a:p>
          <a:p>
            <a:pPr algn="ctr"/>
            <a:r>
              <a:rPr lang="en-US" b="1" dirty="0" smtClean="0"/>
              <a:t>Preserve apostolic teachings</a:t>
            </a:r>
          </a:p>
          <a:p>
            <a:pPr algn="ctr"/>
            <a:endParaRPr lang="en-US" b="1" dirty="0" smtClean="0"/>
          </a:p>
          <a:p>
            <a:pPr algn="ctr"/>
            <a:r>
              <a:rPr lang="en-US" b="1" dirty="0" smtClean="0"/>
              <a:t>Prevent intrusion of error</a:t>
            </a:r>
          </a:p>
          <a:p>
            <a:pPr algn="ctr"/>
            <a:endParaRPr lang="en-US" b="1" dirty="0" smtClean="0"/>
          </a:p>
          <a:p>
            <a:pPr algn="ctr">
              <a:buFontTx/>
              <a:buNone/>
            </a:pPr>
            <a:r>
              <a:rPr lang="en-US" b="1" dirty="0" smtClean="0"/>
              <a:t>(only the church could explain scriptures)</a:t>
            </a:r>
          </a:p>
          <a:p>
            <a:pPr algn="ctr"/>
            <a:r>
              <a:rPr lang="en-US" b="1" dirty="0" smtClean="0"/>
              <a:t>Eradicate heresy</a:t>
            </a:r>
          </a:p>
          <a:p>
            <a:pPr algn="ctr"/>
            <a:endParaRPr lang="en-US" b="1" dirty="0" smtClean="0"/>
          </a:p>
          <a:p>
            <a:pPr algn="ctr"/>
            <a:r>
              <a:rPr lang="en-US" b="1" dirty="0" smtClean="0"/>
              <a:t>Safe guard the Creeds (Nicene…)</a:t>
            </a:r>
          </a:p>
          <a:p>
            <a:pPr algn="ctr"/>
            <a:endParaRPr lang="en-US" b="1" dirty="0" smtClean="0"/>
          </a:p>
          <a:p>
            <a:pPr algn="ctr"/>
            <a:r>
              <a:rPr lang="en-US" b="1" dirty="0" smtClean="0"/>
              <a:t>Enshrined Monasticism and asceticism</a:t>
            </a:r>
          </a:p>
          <a:p>
            <a:pPr algn="ctr"/>
            <a:r>
              <a:rPr lang="en-US" b="1" dirty="0" smtClean="0"/>
              <a:t>Teach life according to scriptures</a:t>
            </a:r>
          </a:p>
          <a:p>
            <a:pPr algn="ctr"/>
            <a:endParaRPr lang="en-US" b="1" dirty="0" smtClean="0"/>
          </a:p>
          <a:p>
            <a:pPr algn="ctr"/>
            <a:r>
              <a:rPr lang="en-US" b="1" dirty="0" smtClean="0"/>
              <a:t>Administer discipline, wherever needed</a:t>
            </a: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610600" cy="6400800"/>
          </a:xfrm>
        </p:spPr>
        <p:txBody>
          <a:bodyPr>
            <a:normAutofit lnSpcReduction="10000"/>
          </a:bodyPr>
          <a:lstStyle/>
          <a:p>
            <a:r>
              <a:rPr lang="en-US" b="1" dirty="0" smtClean="0"/>
              <a:t>Luther’s path to reform—two branches:</a:t>
            </a:r>
          </a:p>
          <a:p>
            <a:endParaRPr lang="en-US" b="1" dirty="0" smtClean="0"/>
          </a:p>
          <a:p>
            <a:r>
              <a:rPr lang="en-US" b="1" dirty="0" smtClean="0"/>
              <a:t>1) influenced by Christian Humanism; shared the humanist dislike for Scholasticism; accepted much of the criticism of the Church of the period.</a:t>
            </a:r>
          </a:p>
          <a:p>
            <a:endParaRPr lang="en-US" b="1" dirty="0" smtClean="0"/>
          </a:p>
          <a:p>
            <a:r>
              <a:rPr lang="en-US" b="1" dirty="0" smtClean="0"/>
              <a:t>2) Highly sensitive personality; prone to deep thoughts, doubts, and at times extreme pessimism; considered himself and all others unworthy of God; </a:t>
            </a:r>
          </a:p>
          <a:p>
            <a:endParaRPr lang="en-US" b="1" dirty="0" smtClean="0"/>
          </a:p>
          <a:p>
            <a:r>
              <a:rPr lang="en-US" b="1" dirty="0" smtClean="0"/>
              <a:t>It was truly God’s grace that allowed salvation.</a:t>
            </a:r>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400800"/>
          </a:xfrm>
        </p:spPr>
        <p:txBody>
          <a:bodyPr>
            <a:normAutofit lnSpcReduction="10000"/>
          </a:bodyPr>
          <a:lstStyle/>
          <a:p>
            <a:pPr>
              <a:lnSpc>
                <a:spcPct val="90000"/>
              </a:lnSpc>
            </a:pPr>
            <a:r>
              <a:rPr lang="en-US" b="1" dirty="0" smtClean="0"/>
              <a:t>Indulgences, by the time of Luther, was a fairly common practice;</a:t>
            </a:r>
          </a:p>
          <a:p>
            <a:pPr>
              <a:lnSpc>
                <a:spcPct val="90000"/>
              </a:lnSpc>
            </a:pPr>
            <a:endParaRPr lang="en-US" b="1" dirty="0" smtClean="0"/>
          </a:p>
          <a:p>
            <a:pPr>
              <a:lnSpc>
                <a:spcPct val="90000"/>
              </a:lnSpc>
            </a:pPr>
            <a:r>
              <a:rPr lang="en-US" b="1" dirty="0" smtClean="0"/>
              <a:t>If a church could have a greater relic than others, it had more favor with God.</a:t>
            </a:r>
          </a:p>
          <a:p>
            <a:pPr>
              <a:lnSpc>
                <a:spcPct val="90000"/>
              </a:lnSpc>
            </a:pPr>
            <a:endParaRPr lang="en-US" b="1" dirty="0" smtClean="0"/>
          </a:p>
          <a:p>
            <a:pPr>
              <a:lnSpc>
                <a:spcPct val="90000"/>
              </a:lnSpc>
            </a:pPr>
            <a:r>
              <a:rPr lang="en-US" b="1" dirty="0" smtClean="0"/>
              <a:t>Luther disagreed on two counts—it was only a material example of ‘Good works’ which was not efficacious alone; </a:t>
            </a:r>
          </a:p>
          <a:p>
            <a:pPr>
              <a:lnSpc>
                <a:spcPct val="90000"/>
              </a:lnSpc>
            </a:pPr>
            <a:endParaRPr lang="en-US" b="1" dirty="0" smtClean="0"/>
          </a:p>
          <a:p>
            <a:pPr>
              <a:lnSpc>
                <a:spcPct val="90000"/>
              </a:lnSpc>
            </a:pPr>
            <a:r>
              <a:rPr lang="en-US" b="1" dirty="0" smtClean="0"/>
              <a:t>It transferred too much money and power to the Viennese bankers and the Pope, or Rome.</a:t>
            </a: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86800" cy="6324600"/>
          </a:xfrm>
        </p:spPr>
        <p:txBody>
          <a:bodyPr>
            <a:normAutofit lnSpcReduction="10000"/>
          </a:bodyPr>
          <a:lstStyle/>
          <a:p>
            <a:r>
              <a:rPr lang="en-US" b="1" dirty="0" smtClean="0"/>
              <a:t>The 95 Theses were a disputation (academic debate) against indulgences; in reality this was not uncommon for academics wishing to debate or clarify questionable issues of human and spiritual concern—would later be a gesture of defiance.</a:t>
            </a:r>
          </a:p>
          <a:p>
            <a:endParaRPr lang="en-US" b="1" dirty="0" smtClean="0"/>
          </a:p>
          <a:p>
            <a:r>
              <a:rPr lang="en-US" b="1" dirty="0" smtClean="0"/>
              <a:t>Many of the humanists greeted the Theses warmly—the Church first tried to discipline him at Wittenberg; Luther could be incorrigible—especially when he was certain of his correctness.</a:t>
            </a:r>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00800"/>
          </a:xfrm>
        </p:spPr>
        <p:txBody>
          <a:bodyPr>
            <a:normAutofit lnSpcReduction="10000"/>
          </a:bodyPr>
          <a:lstStyle/>
          <a:p>
            <a:pPr marL="609600" indent="-609600"/>
            <a:r>
              <a:rPr lang="en-US" b="1" dirty="0" smtClean="0"/>
              <a:t>Some things the Church could agree needed  redressing and correcting, but true to Luther’s temperament, he went further:</a:t>
            </a:r>
          </a:p>
          <a:p>
            <a:pPr marL="609600" indent="-609600"/>
            <a:endParaRPr lang="en-US" b="1" dirty="0" smtClean="0"/>
          </a:p>
          <a:p>
            <a:pPr marL="609600" indent="-609600">
              <a:buFontTx/>
              <a:buAutoNum type="arabicPeriod"/>
            </a:pPr>
            <a:r>
              <a:rPr lang="en-US" b="1" dirty="0" smtClean="0"/>
              <a:t>The pope has neither the will nor the power to remit any penalties beyond those imposed either at his own discretion or by canon law.</a:t>
            </a:r>
          </a:p>
          <a:p>
            <a:pPr marL="609600" indent="-609600"/>
            <a:endParaRPr lang="en-US" b="1" dirty="0" smtClean="0"/>
          </a:p>
          <a:p>
            <a:pPr marL="609600" indent="-609600">
              <a:buFontTx/>
              <a:buNone/>
            </a:pPr>
            <a:r>
              <a:rPr lang="en-US" b="1" dirty="0" smtClean="0"/>
              <a:t>2.   The pope himself cannot remit guilt, but only declare and confirm that it has been remitted by God;</a:t>
            </a:r>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00800"/>
          </a:xfrm>
        </p:spPr>
        <p:txBody>
          <a:bodyPr>
            <a:normAutofit lnSpcReduction="10000"/>
          </a:bodyPr>
          <a:lstStyle/>
          <a:p>
            <a:pPr marL="609600" indent="-609600">
              <a:buFontTx/>
              <a:buAutoNum type="arabicPeriod"/>
            </a:pPr>
            <a:r>
              <a:rPr lang="en-US" b="1" dirty="0" smtClean="0"/>
              <a:t>The penitential canons apply only to alive people, and according to the canons themselves, none applies to the dead.</a:t>
            </a:r>
          </a:p>
          <a:p>
            <a:pPr marL="609600" indent="-609600">
              <a:buFontTx/>
              <a:buAutoNum type="arabicPeriod"/>
            </a:pPr>
            <a:endParaRPr lang="en-US" b="1" dirty="0" smtClean="0"/>
          </a:p>
          <a:p>
            <a:pPr marL="609600" indent="-609600">
              <a:buFontTx/>
              <a:buAutoNum type="arabicPeriod"/>
            </a:pPr>
            <a:r>
              <a:rPr lang="en-US" b="1" dirty="0" smtClean="0"/>
              <a:t>Now, direct defiance of the Pope and fundamental tenets of the Church;</a:t>
            </a:r>
          </a:p>
          <a:p>
            <a:pPr marL="609600" indent="-609600">
              <a:buFontTx/>
              <a:buAutoNum type="arabicPeriod"/>
            </a:pPr>
            <a:endParaRPr lang="en-US" b="1" dirty="0" smtClean="0"/>
          </a:p>
          <a:p>
            <a:pPr marL="609600" indent="-609600">
              <a:buFontTx/>
              <a:buAutoNum type="arabicPeriod"/>
            </a:pPr>
            <a:r>
              <a:rPr lang="en-US" b="1" dirty="0" smtClean="0"/>
              <a:t>Luther rejected the authority of the Popes and Lateran Councils—direct course of separation from Rome;</a:t>
            </a:r>
          </a:p>
          <a:p>
            <a:pPr marL="609600" indent="-609600">
              <a:buFontTx/>
              <a:buAutoNum type="arabicPeriod"/>
            </a:pPr>
            <a:endParaRPr lang="en-US" b="1" dirty="0" smtClean="0"/>
          </a:p>
          <a:p>
            <a:pPr marL="609600" indent="-609600">
              <a:buFontTx/>
              <a:buAutoNum type="arabicPeriod"/>
            </a:pPr>
            <a:r>
              <a:rPr lang="en-US" b="1" dirty="0" smtClean="0"/>
              <a:t>Not his original intention, but there it is.</a:t>
            </a:r>
          </a:p>
          <a:p>
            <a:pPr marL="609600" indent="-609600"/>
            <a:endParaRPr lang="en-US" b="1" dirty="0" smtClean="0"/>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00800"/>
          </a:xfrm>
        </p:spPr>
        <p:txBody>
          <a:bodyPr>
            <a:normAutofit lnSpcReduction="10000"/>
          </a:bodyPr>
          <a:lstStyle/>
          <a:p>
            <a:r>
              <a:rPr lang="en-US" dirty="0" smtClean="0"/>
              <a:t>Luther’s 3 fundamental tenets:</a:t>
            </a:r>
          </a:p>
          <a:p>
            <a:endParaRPr lang="en-US" dirty="0" smtClean="0"/>
          </a:p>
          <a:p>
            <a:r>
              <a:rPr lang="en-US" dirty="0" smtClean="0"/>
              <a:t>1) Print Bible in the Vernacular for public consumption;</a:t>
            </a:r>
          </a:p>
          <a:p>
            <a:endParaRPr lang="en-US" dirty="0" smtClean="0"/>
          </a:p>
          <a:p>
            <a:r>
              <a:rPr lang="en-US" dirty="0" smtClean="0"/>
              <a:t>2) Printed bibles means no need for a sacrosanct clergy </a:t>
            </a:r>
            <a:r>
              <a:rPr lang="en-US" dirty="0" err="1" smtClean="0"/>
              <a:t>ie</a:t>
            </a:r>
            <a:r>
              <a:rPr lang="en-US" dirty="0" smtClean="0"/>
              <a:t>, priests, bishops, even Popes to interpret for the public;</a:t>
            </a:r>
          </a:p>
          <a:p>
            <a:endParaRPr lang="en-US" dirty="0" smtClean="0"/>
          </a:p>
          <a:p>
            <a:r>
              <a:rPr lang="en-US" dirty="0" smtClean="0"/>
              <a:t>3) A religious dogma or practice w/o scriptural foundation much be rejected, along with iconography, rituals, and hierarchy—Luther sought secular authority.</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248400"/>
          </a:xfrm>
        </p:spPr>
        <p:txBody>
          <a:bodyPr>
            <a:normAutofit fontScale="92500" lnSpcReduction="10000"/>
          </a:bodyPr>
          <a:lstStyle/>
          <a:p>
            <a:pPr>
              <a:lnSpc>
                <a:spcPct val="90000"/>
              </a:lnSpc>
            </a:pPr>
            <a:r>
              <a:rPr lang="en-US" b="1" dirty="0" smtClean="0"/>
              <a:t> Luther published three (3) great treatises:</a:t>
            </a:r>
          </a:p>
          <a:p>
            <a:pPr>
              <a:lnSpc>
                <a:spcPct val="90000"/>
              </a:lnSpc>
            </a:pPr>
            <a:endParaRPr lang="en-US" b="1" dirty="0" smtClean="0"/>
          </a:p>
          <a:p>
            <a:pPr>
              <a:lnSpc>
                <a:spcPct val="90000"/>
              </a:lnSpc>
            </a:pPr>
            <a:r>
              <a:rPr lang="en-US" b="1" dirty="0" smtClean="0"/>
              <a:t>1) </a:t>
            </a:r>
            <a:r>
              <a:rPr lang="en-US" b="1" i="1" u="sng" dirty="0" smtClean="0"/>
              <a:t>Address to the German Nobility</a:t>
            </a:r>
            <a:r>
              <a:rPr lang="en-US" dirty="0" smtClean="0"/>
              <a:t> to</a:t>
            </a:r>
            <a:r>
              <a:rPr lang="en-US" b="1" u="sng" dirty="0" smtClean="0"/>
              <a:t> </a:t>
            </a:r>
            <a:r>
              <a:rPr lang="en-US" b="1" dirty="0" smtClean="0"/>
              <a:t>reform the church, you must desist all payments and tributes to Rome; ban clerical celibacy, end masses for the dead, and ignore desires for pilgrimages—these were all works without faith;</a:t>
            </a:r>
          </a:p>
          <a:p>
            <a:pPr>
              <a:lnSpc>
                <a:spcPct val="90000"/>
              </a:lnSpc>
            </a:pPr>
            <a:endParaRPr lang="en-US" b="1" dirty="0" smtClean="0"/>
          </a:p>
          <a:p>
            <a:pPr>
              <a:lnSpc>
                <a:spcPct val="90000"/>
              </a:lnSpc>
            </a:pPr>
            <a:r>
              <a:rPr lang="en-US" b="1" dirty="0" smtClean="0"/>
              <a:t>2) </a:t>
            </a:r>
            <a:r>
              <a:rPr lang="en-US" b="1" i="1" dirty="0" smtClean="0"/>
              <a:t>Babylonian Captivity of the Church</a:t>
            </a:r>
            <a:r>
              <a:rPr lang="en-US" b="1" dirty="0" smtClean="0"/>
              <a:t>—end all these useless practices, offer communion to the laity—and only Baptism and Communion were valid sacraments. Transubstantiation was real.</a:t>
            </a:r>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324600"/>
          </a:xfrm>
        </p:spPr>
        <p:txBody>
          <a:bodyPr>
            <a:normAutofit fontScale="92500" lnSpcReduction="10000"/>
          </a:bodyPr>
          <a:lstStyle/>
          <a:p>
            <a:r>
              <a:rPr lang="en-US" b="1" dirty="0" smtClean="0"/>
              <a:t>3) </a:t>
            </a:r>
            <a:r>
              <a:rPr lang="en-US" b="1" i="1" dirty="0" smtClean="0"/>
              <a:t>On the Freedom of a Christian Man</a:t>
            </a:r>
            <a:r>
              <a:rPr lang="en-US" b="1" dirty="0" smtClean="0"/>
              <a:t>—salvation depended solely on faith and grace—therefore all men were free of ‘Good works’ as the only road to salvation.</a:t>
            </a:r>
          </a:p>
          <a:p>
            <a:endParaRPr lang="en-US" b="1" dirty="0" smtClean="0"/>
          </a:p>
          <a:p>
            <a:r>
              <a:rPr lang="en-US" b="1" dirty="0" smtClean="0"/>
              <a:t>1520 Rome condemned 41 of Luther’s 95 points;</a:t>
            </a:r>
          </a:p>
          <a:p>
            <a:endParaRPr lang="en-US" b="1" dirty="0" smtClean="0"/>
          </a:p>
          <a:p>
            <a:r>
              <a:rPr lang="en-US" b="1" dirty="0" smtClean="0"/>
              <a:t>1521 Pope Leo X excommunicated Luther</a:t>
            </a:r>
          </a:p>
          <a:p>
            <a:endParaRPr lang="en-US" b="1" dirty="0" smtClean="0"/>
          </a:p>
          <a:p>
            <a:r>
              <a:rPr lang="en-US" b="1" dirty="0" smtClean="0"/>
              <a:t>At the Diet of Worms in 1521, Luther refused to recant—he was granted safe conduct to Saxony—Frederick the Elector III protected him.</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477000"/>
          </a:xfrm>
        </p:spPr>
        <p:txBody>
          <a:bodyPr/>
          <a:lstStyle/>
          <a:p>
            <a:r>
              <a:rPr lang="en-US" dirty="0" smtClean="0"/>
              <a:t>Importance of the West!  It is far more than a “Dead White Male” History.</a:t>
            </a:r>
          </a:p>
          <a:p>
            <a:endParaRPr lang="en-US" dirty="0"/>
          </a:p>
          <a:p>
            <a:r>
              <a:rPr lang="en-US" dirty="0" smtClean="0"/>
              <a:t>It is a crucible to modernity; A road map that tells us where we came from and what obstacles we have over come and what obstacles we have constructed.</a:t>
            </a:r>
          </a:p>
          <a:p>
            <a:endParaRPr lang="en-US" dirty="0"/>
          </a:p>
          <a:p>
            <a:r>
              <a:rPr lang="en-US" dirty="0" smtClean="0"/>
              <a:t>It is our Journey—there are many other societies and cultures of equal billing, but arguably Western Civilization has a major and profound effect on global modern society.</a:t>
            </a: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610600" cy="6248400"/>
          </a:xfrm>
        </p:spPr>
        <p:txBody>
          <a:bodyPr/>
          <a:lstStyle/>
          <a:p>
            <a:r>
              <a:rPr lang="en-US" b="1" dirty="0" smtClean="0"/>
              <a:t>He laid down the doctrine of what would become Protestantism—They who Protest;</a:t>
            </a:r>
          </a:p>
          <a:p>
            <a:endParaRPr lang="en-US" b="1" dirty="0" smtClean="0"/>
          </a:p>
          <a:p>
            <a:r>
              <a:rPr lang="en-US" b="1" dirty="0" smtClean="0"/>
              <a:t>Core of his teachings rest in three “alones” or “</a:t>
            </a:r>
            <a:r>
              <a:rPr lang="en-US" b="1" dirty="0" err="1" smtClean="0"/>
              <a:t>onlys</a:t>
            </a:r>
            <a:r>
              <a:rPr lang="en-US" b="1" dirty="0" smtClean="0"/>
              <a:t>.”</a:t>
            </a:r>
          </a:p>
          <a:p>
            <a:endParaRPr lang="en-US" dirty="0" smtClean="0"/>
          </a:p>
          <a:p>
            <a:r>
              <a:rPr lang="en-US" b="1" i="1" dirty="0" smtClean="0"/>
              <a:t>Sola Fide</a:t>
            </a:r>
            <a:r>
              <a:rPr lang="en-US" b="1" dirty="0" smtClean="0"/>
              <a:t>—Salvation is “by faith alone.” Faith is free and is a gift from God. </a:t>
            </a:r>
          </a:p>
          <a:p>
            <a:r>
              <a:rPr lang="en-US" b="1" dirty="0" smtClean="0"/>
              <a:t>(Erasmus—an exercise of free will, people could choose to believe);</a:t>
            </a:r>
          </a:p>
          <a:p>
            <a:pPr>
              <a:buNone/>
            </a:pP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324600"/>
          </a:xfrm>
        </p:spPr>
        <p:txBody>
          <a:bodyPr>
            <a:normAutofit lnSpcReduction="10000"/>
          </a:bodyPr>
          <a:lstStyle/>
          <a:p>
            <a:r>
              <a:rPr lang="en-US" b="1" i="1" dirty="0" smtClean="0"/>
              <a:t>Sola Gratia</a:t>
            </a:r>
            <a:r>
              <a:rPr lang="en-US" b="1" dirty="0" smtClean="0"/>
              <a:t>—salvation depends on the grace of God alone—his gift is independent of human action—it is because of Christ’s death on the Cross—man need only have faith, believe, accept, and ask …</a:t>
            </a:r>
            <a:endParaRPr lang="en-US" b="1" i="1" dirty="0" smtClean="0"/>
          </a:p>
          <a:p>
            <a:endParaRPr lang="en-US" dirty="0" smtClean="0"/>
          </a:p>
          <a:p>
            <a:r>
              <a:rPr lang="en-US" b="1" i="1" dirty="0" smtClean="0"/>
              <a:t>Sola Scriptura</a:t>
            </a:r>
            <a:r>
              <a:rPr lang="en-US" b="1" dirty="0" smtClean="0"/>
              <a:t>—the “Bible alone” teaches all we need to know and is the single source of authority—Popes, councils, and traditions were sinful man-made inventions to keep people loyal to a human endeavor—not to God as it should be …</a:t>
            </a:r>
          </a:p>
          <a:p>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00800"/>
          </a:xfrm>
        </p:spPr>
        <p:txBody>
          <a:bodyPr>
            <a:normAutofit lnSpcReduction="10000"/>
          </a:bodyPr>
          <a:lstStyle/>
          <a:p>
            <a:r>
              <a:rPr lang="en-US" b="1" dirty="0" smtClean="0"/>
              <a:t>Luther was prophetic, with all his defects and weaknesses and his seeming over virtuous character of himself;</a:t>
            </a:r>
          </a:p>
          <a:p>
            <a:endParaRPr lang="en-US" b="1" dirty="0" smtClean="0"/>
          </a:p>
          <a:p>
            <a:r>
              <a:rPr lang="en-US" b="1" dirty="0" smtClean="0"/>
              <a:t>He initiated profound and penetrating judgment  immersed in biblical scholarship with an impressive intellectual mind;</a:t>
            </a:r>
          </a:p>
          <a:p>
            <a:endParaRPr lang="en-US" b="1" dirty="0" smtClean="0"/>
          </a:p>
          <a:p>
            <a:r>
              <a:rPr lang="en-US" b="1" dirty="0" smtClean="0"/>
              <a:t>The most prominent spiritual leader of his time;</a:t>
            </a:r>
          </a:p>
          <a:p>
            <a:r>
              <a:rPr lang="en-US" dirty="0" smtClean="0"/>
              <a:t>Set the tone for individual freedom of thought.</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477000"/>
          </a:xfrm>
        </p:spPr>
        <p:txBody>
          <a:bodyPr>
            <a:normAutofit/>
          </a:bodyPr>
          <a:lstStyle/>
          <a:p>
            <a:r>
              <a:rPr lang="en-US" dirty="0" smtClean="0"/>
              <a:t>With all its faults, Western Civilization ended Slavery, set patriarchy on the way to destruction, and promoted and ensured Gender Rights.</a:t>
            </a:r>
          </a:p>
          <a:p>
            <a:endParaRPr lang="en-US" dirty="0" smtClean="0"/>
          </a:p>
          <a:p>
            <a:endParaRPr lang="en-US" dirty="0"/>
          </a:p>
          <a:p>
            <a:r>
              <a:rPr lang="en-US" dirty="0" smtClean="0"/>
              <a:t>It is true that many western cultures trace their lineage to Eastern cultures, but western culture had a deeper influence than their Eastern heritage—not in all cases, but most. Not superior, just more immediate.</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400800"/>
          </a:xfrm>
        </p:spPr>
        <p:txBody>
          <a:bodyPr/>
          <a:lstStyle/>
          <a:p>
            <a:r>
              <a:rPr lang="en-US" dirty="0" smtClean="0"/>
              <a:t>We study it because it permeates our culture, poetry, politics, traditions, and economic structure. Pillars of western thought:</a:t>
            </a:r>
          </a:p>
          <a:p>
            <a:endParaRPr lang="en-US" dirty="0"/>
          </a:p>
          <a:p>
            <a:r>
              <a:rPr lang="en-US" dirty="0" smtClean="0"/>
              <a:t>a) “All men/women are created equal.”</a:t>
            </a:r>
          </a:p>
          <a:p>
            <a:r>
              <a:rPr lang="en-US" dirty="0"/>
              <a:t>b</a:t>
            </a:r>
            <a:r>
              <a:rPr lang="en-US" dirty="0" smtClean="0"/>
              <a:t>) “No taxation w/o representation.”</a:t>
            </a:r>
          </a:p>
          <a:p>
            <a:r>
              <a:rPr lang="en-US" dirty="0"/>
              <a:t>c</a:t>
            </a:r>
            <a:r>
              <a:rPr lang="en-US" dirty="0" smtClean="0"/>
              <a:t>) “People united cannot be defeated.”</a:t>
            </a:r>
          </a:p>
          <a:p>
            <a:r>
              <a:rPr lang="en-US" dirty="0"/>
              <a:t>d</a:t>
            </a:r>
            <a:r>
              <a:rPr lang="en-US" dirty="0" smtClean="0"/>
              <a:t>) A Free Press</a:t>
            </a:r>
          </a:p>
          <a:p>
            <a:r>
              <a:rPr lang="en-US" dirty="0"/>
              <a:t>e</a:t>
            </a:r>
            <a:r>
              <a:rPr lang="en-US" dirty="0" smtClean="0"/>
              <a:t>) Limited Government</a:t>
            </a:r>
          </a:p>
          <a:p>
            <a:r>
              <a:rPr lang="en-US" dirty="0"/>
              <a:t>f</a:t>
            </a:r>
            <a:r>
              <a:rPr lang="en-US" dirty="0" smtClean="0"/>
              <a:t>) Innocent until proven guilty</a:t>
            </a:r>
          </a:p>
          <a:p>
            <a:r>
              <a:rPr lang="en-US" dirty="0"/>
              <a:t>g</a:t>
            </a:r>
            <a:r>
              <a:rPr lang="en-US" dirty="0" smtClean="0"/>
              <a:t>) Jury of our Peers</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p:spPr>
        <p:txBody>
          <a:bodyPr>
            <a:normAutofit lnSpcReduction="10000"/>
          </a:bodyPr>
          <a:lstStyle/>
          <a:p>
            <a:r>
              <a:rPr lang="en-US" dirty="0" smtClean="0"/>
              <a:t>Far from celebrating dead white men, it is a system of tools and ideas and human dignity that allow humans to achieve justice and freedom—w/o western </a:t>
            </a:r>
            <a:r>
              <a:rPr lang="en-US" dirty="0" err="1" smtClean="0"/>
              <a:t>civ</a:t>
            </a:r>
            <a:r>
              <a:rPr lang="en-US" dirty="0" smtClean="0"/>
              <a:t>, we have totalitarian and murderous regimes.</a:t>
            </a:r>
          </a:p>
          <a:p>
            <a:endParaRPr lang="en-US" dirty="0"/>
          </a:p>
          <a:p>
            <a:r>
              <a:rPr lang="en-US" dirty="0" smtClean="0"/>
              <a:t>Still, a caveat, the west has spent a great deal of money, technology, and lives killing each other for sundry reasons, mostly economic …</a:t>
            </a:r>
          </a:p>
          <a:p>
            <a:endParaRPr lang="en-US" dirty="0"/>
          </a:p>
          <a:p>
            <a:r>
              <a:rPr lang="en-US" dirty="0" smtClean="0"/>
              <a:t>Just look around the world at the unrest of the western and eastern worlds—both are in disarray.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p:spPr>
        <p:txBody>
          <a:bodyPr/>
          <a:lstStyle/>
          <a:p>
            <a:r>
              <a:rPr lang="en-US" dirty="0" smtClean="0"/>
              <a:t>Underlying Philosophy—very simple; European History is more than Kings, Queens, and Princes or even ‘Watershed’ events—it is common ordinary people—who worried about love, life and death.</a:t>
            </a:r>
          </a:p>
          <a:p>
            <a:endParaRPr lang="en-US" dirty="0"/>
          </a:p>
          <a:p>
            <a:r>
              <a:rPr lang="en-US" dirty="0" smtClean="0"/>
              <a:t>There were large cultures on the borders of Europe that influenced Europe and its World View.</a:t>
            </a:r>
          </a:p>
          <a:p>
            <a:endParaRPr lang="en-US" dirty="0"/>
          </a:p>
          <a:p>
            <a:r>
              <a:rPr lang="en-US" dirty="0" smtClean="0"/>
              <a:t>Reality—It is about when we stopped being Medieval and became modern and our place in the </a:t>
            </a:r>
            <a:r>
              <a:rPr lang="en-US" i="1" dirty="0" smtClean="0"/>
              <a:t>Great Chain of Being</a:t>
            </a:r>
            <a:r>
              <a:rPr lang="en-US" dirty="0" smtClean="0"/>
              <a:t>.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81000"/>
            <a:ext cx="8534400" cy="6172200"/>
          </a:xfrm>
        </p:spPr>
        <p:txBody>
          <a:bodyPr>
            <a:normAutofit fontScale="92500" lnSpcReduction="10000"/>
          </a:bodyPr>
          <a:lstStyle/>
          <a:p>
            <a:r>
              <a:rPr lang="en-US" dirty="0" smtClean="0"/>
              <a:t>As Italian Historian </a:t>
            </a:r>
            <a:r>
              <a:rPr lang="en-US" dirty="0" err="1" smtClean="0"/>
              <a:t>DeBennedetti</a:t>
            </a:r>
            <a:r>
              <a:rPr lang="en-US" dirty="0" smtClean="0"/>
              <a:t> once suggested, “I bring my own prejudices, biases, interpretations and personal idealistic attitudes with me. I do not apologize for they make me who I am and allow history to have character and form.” </a:t>
            </a:r>
          </a:p>
          <a:p>
            <a:endParaRPr lang="en-US" dirty="0" smtClean="0"/>
          </a:p>
          <a:p>
            <a:r>
              <a:rPr lang="en-US" dirty="0" smtClean="0"/>
              <a:t>That is exactly why Socialism and Communism, and Totalitarianism has never worked.  We are too individual and independent and self-important—if everyone were the same it would be a dull world—if that axiom is true as </a:t>
            </a:r>
            <a:r>
              <a:rPr lang="en-US" dirty="0" err="1" smtClean="0"/>
              <a:t>DeBennedetti</a:t>
            </a:r>
            <a:r>
              <a:rPr lang="en-US" dirty="0" smtClean="0"/>
              <a:t> suggested then why do we seek such an arrangement? </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04800"/>
            <a:ext cx="8458200" cy="6248400"/>
          </a:xfrm>
        </p:spPr>
        <p:txBody>
          <a:bodyPr/>
          <a:lstStyle/>
          <a:p>
            <a:r>
              <a:rPr lang="en-US" dirty="0" smtClean="0"/>
              <a:t>For our course Western </a:t>
            </a:r>
            <a:r>
              <a:rPr lang="en-US" dirty="0" err="1" smtClean="0"/>
              <a:t>Civ</a:t>
            </a:r>
            <a:r>
              <a:rPr lang="en-US" dirty="0" smtClean="0"/>
              <a:t> II and to fulfill the maturation of the individual into a Nation-State model of liberty and justice—</a:t>
            </a:r>
          </a:p>
          <a:p>
            <a:endParaRPr lang="en-US" dirty="0" smtClean="0"/>
          </a:p>
          <a:p>
            <a:r>
              <a:rPr lang="en-US" dirty="0" smtClean="0"/>
              <a:t>Reformation –catalyzed by Martin Luther.</a:t>
            </a:r>
          </a:p>
          <a:p>
            <a:endParaRPr lang="en-US" dirty="0" smtClean="0"/>
          </a:p>
          <a:p>
            <a:r>
              <a:rPr lang="en-US" dirty="0" smtClean="0"/>
              <a:t>However, the reality is Luther got away with the Reformation because so many people in the world did not realize it was happening—their churches, lives, and communities remained basically unchanged. Still, it is a beginning.</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589</TotalTime>
  <Words>2086</Words>
  <Application>Microsoft Office PowerPoint</Application>
  <PresentationFormat>On-screen Show (4:3)</PresentationFormat>
  <Paragraphs>181</Paragraphs>
  <Slides>32</Slides>
  <Notes>0</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Foundry</vt:lpstr>
      <vt:lpstr>Western Civilization II Reformation to Post Modernism</vt:lpstr>
      <vt:lpstr>Why study the West?</vt:lpstr>
      <vt:lpstr>Slide 3</vt:lpstr>
      <vt:lpstr>Slide 4</vt:lpstr>
      <vt:lpstr>Slide 5</vt:lpstr>
      <vt:lpstr>Slide 6</vt:lpstr>
      <vt:lpstr>Slide 7</vt:lpstr>
      <vt:lpstr>Slide 8</vt:lpstr>
      <vt:lpstr>Slide 9</vt:lpstr>
      <vt:lpstr>Slide 10</vt:lpstr>
      <vt:lpstr>Slide 11</vt:lpstr>
      <vt:lpstr>Slide 12</vt:lpstr>
      <vt:lpstr>Background of Events</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Western Civilization II Reformation to Post Modernism</dc:title>
  <dc:creator>Stephanie</dc:creator>
  <cp:lastModifiedBy>Stephanie</cp:lastModifiedBy>
  <cp:revision>66</cp:revision>
  <dcterms:created xsi:type="dcterms:W3CDTF">2011-04-30T13:53:09Z</dcterms:created>
  <dcterms:modified xsi:type="dcterms:W3CDTF">2011-06-26T23:22:14Z</dcterms:modified>
</cp:coreProperties>
</file>