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3"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65" autoAdjust="0"/>
    <p:restoredTop sz="94660"/>
  </p:normalViewPr>
  <p:slideViewPr>
    <p:cSldViewPr>
      <p:cViewPr varScale="1">
        <p:scale>
          <a:sx n="83" d="100"/>
          <a:sy n="83" d="100"/>
        </p:scale>
        <p:origin x="-49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BF5CB7-4495-41C8-B897-4080C04A9E07}" type="datetimeFigureOut">
              <a:rPr lang="en-US" smtClean="0"/>
              <a:pPr/>
              <a:t>4/6/2011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EFD2D3-9AF8-409D-B656-86C9B3F0758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295B46B-77A1-42AE-83A4-5191C76376EC}" type="slidenum">
              <a:rPr lang="en-US" smtClean="0"/>
              <a:pPr/>
              <a:t>2</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60EC797-4573-401D-B82B-FB4D5E8EB451}" type="slidenum">
              <a:rPr lang="en-US" smtClean="0"/>
              <a:pPr/>
              <a:t>21</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8156688-F64B-4488-9DCA-0A62D7A20C51}" type="slidenum">
              <a:rPr lang="en-US" smtClean="0"/>
              <a:pPr/>
              <a:t>22</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D5252E15-26BB-4899-A3F6-437D2A8970A6}" type="slidenum">
              <a:rPr lang="en-US" smtClean="0"/>
              <a:pPr/>
              <a:t>23</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CD0444F-B66C-4EC0-AD51-677231240236}" type="slidenum">
              <a:rPr lang="en-US" smtClean="0"/>
              <a:pPr/>
              <a:t>25</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7359757-A045-4AB8-A771-0F13D32916A4}" type="slidenum">
              <a:rPr lang="en-US" smtClean="0"/>
              <a:pPr/>
              <a:t>26</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F2757BC-B58E-46A1-9D3E-D5C8B97F6F7C}" type="slidenum">
              <a:rPr lang="en-US" smtClean="0"/>
              <a:pPr/>
              <a:t>27</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FB2909A-AD69-4D37-8508-3D95FB733955}" type="slidenum">
              <a:rPr lang="en-US" smtClean="0"/>
              <a:pPr/>
              <a:t>28</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0014498-A7A7-41FF-A367-B69CDA219ABB}" type="datetimeFigureOut">
              <a:rPr lang="en-US" smtClean="0"/>
              <a:pPr/>
              <a:t>4/6/2011</a:t>
            </a:fld>
            <a:endParaRPr lang="en-US"/>
          </a:p>
        </p:txBody>
      </p:sp>
      <p:sp>
        <p:nvSpPr>
          <p:cNvPr id="16" name="Slide Number Placeholder 15"/>
          <p:cNvSpPr>
            <a:spLocks noGrp="1"/>
          </p:cNvSpPr>
          <p:nvPr>
            <p:ph type="sldNum" sz="quarter" idx="11"/>
          </p:nvPr>
        </p:nvSpPr>
        <p:spPr/>
        <p:txBody>
          <a:bodyPr/>
          <a:lstStyle/>
          <a:p>
            <a:fld id="{4566E8B7-F2D7-4AE9-9903-7668A3CCCBE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014498-A7A7-41FF-A367-B69CDA219ABB}"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E8B7-F2D7-4AE9-9903-7668A3CCCB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014498-A7A7-41FF-A367-B69CDA219ABB}"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E8B7-F2D7-4AE9-9903-7668A3CCCB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Only">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838200"/>
            <a:ext cx="8229600" cy="5638800"/>
          </a:xfrm>
        </p:spPr>
        <p:txBody>
          <a:bodyPr/>
          <a:lstStyle>
            <a:lvl1pPr>
              <a:defRPr sz="2800">
                <a:solidFill>
                  <a:schemeClr val="tx1"/>
                </a:solidFill>
              </a:defRPr>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Slide Number Placeholder 8"/>
          <p:cNvSpPr>
            <a:spLocks noGrp="1"/>
          </p:cNvSpPr>
          <p:nvPr>
            <p:ph type="sldNum" sz="quarter" idx="10"/>
          </p:nvPr>
        </p:nvSpPr>
        <p:spPr/>
        <p:txBody>
          <a:bodyPr/>
          <a:lstStyle>
            <a:lvl1pPr>
              <a:defRPr/>
            </a:lvl1pPr>
          </a:lstStyle>
          <a:p>
            <a:pPr>
              <a:defRPr/>
            </a:pPr>
            <a:fld id="{B4BE89B8-4E65-4319-A94D-21DA0AD38F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0014498-A7A7-41FF-A367-B69CDA219ABB}" type="datetimeFigureOut">
              <a:rPr lang="en-US" smtClean="0"/>
              <a:pPr/>
              <a:t>4/6/2011</a:t>
            </a:fld>
            <a:endParaRPr lang="en-US"/>
          </a:p>
        </p:txBody>
      </p:sp>
      <p:sp>
        <p:nvSpPr>
          <p:cNvPr id="15" name="Slide Number Placeholder 14"/>
          <p:cNvSpPr>
            <a:spLocks noGrp="1"/>
          </p:cNvSpPr>
          <p:nvPr>
            <p:ph type="sldNum" sz="quarter" idx="15"/>
          </p:nvPr>
        </p:nvSpPr>
        <p:spPr/>
        <p:txBody>
          <a:bodyPr/>
          <a:lstStyle>
            <a:lvl1pPr algn="ctr">
              <a:defRPr/>
            </a:lvl1pPr>
          </a:lstStyle>
          <a:p>
            <a:fld id="{4566E8B7-F2D7-4AE9-9903-7668A3CCCBE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014498-A7A7-41FF-A367-B69CDA219ABB}"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E8B7-F2D7-4AE9-9903-7668A3CCCBE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014498-A7A7-41FF-A367-B69CDA219ABB}"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6E8B7-F2D7-4AE9-9903-7668A3CCCBE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566E8B7-F2D7-4AE9-9903-7668A3CCCBE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0014498-A7A7-41FF-A367-B69CDA219ABB}" type="datetimeFigureOut">
              <a:rPr lang="en-US" smtClean="0"/>
              <a:pPr/>
              <a:t>4/6/2011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014498-A7A7-41FF-A367-B69CDA219ABB}" type="datetimeFigureOut">
              <a:rPr lang="en-US" smtClean="0"/>
              <a:pPr/>
              <a:t>4/6/2011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6E8B7-F2D7-4AE9-9903-7668A3CCCBE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14498-A7A7-41FF-A367-B69CDA219ABB}" type="datetimeFigureOut">
              <a:rPr lang="en-US" smtClean="0"/>
              <a:pPr/>
              <a:t>4/6/2011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66E8B7-F2D7-4AE9-9903-7668A3CCCB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0014498-A7A7-41FF-A367-B69CDA219ABB}" type="datetimeFigureOut">
              <a:rPr lang="en-US" smtClean="0"/>
              <a:pPr/>
              <a:t>4/6/2011</a:t>
            </a:fld>
            <a:endParaRPr lang="en-US"/>
          </a:p>
        </p:txBody>
      </p:sp>
      <p:sp>
        <p:nvSpPr>
          <p:cNvPr id="9" name="Slide Number Placeholder 8"/>
          <p:cNvSpPr>
            <a:spLocks noGrp="1"/>
          </p:cNvSpPr>
          <p:nvPr>
            <p:ph type="sldNum" sz="quarter" idx="15"/>
          </p:nvPr>
        </p:nvSpPr>
        <p:spPr/>
        <p:txBody>
          <a:bodyPr/>
          <a:lstStyle/>
          <a:p>
            <a:fld id="{4566E8B7-F2D7-4AE9-9903-7668A3CCCBE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0014498-A7A7-41FF-A367-B69CDA219ABB}" type="datetimeFigureOut">
              <a:rPr lang="en-US" smtClean="0"/>
              <a:pPr/>
              <a:t>4/6/2011</a:t>
            </a:fld>
            <a:endParaRPr lang="en-US"/>
          </a:p>
        </p:txBody>
      </p:sp>
      <p:sp>
        <p:nvSpPr>
          <p:cNvPr id="9" name="Slide Number Placeholder 8"/>
          <p:cNvSpPr>
            <a:spLocks noGrp="1"/>
          </p:cNvSpPr>
          <p:nvPr>
            <p:ph type="sldNum" sz="quarter" idx="11"/>
          </p:nvPr>
        </p:nvSpPr>
        <p:spPr/>
        <p:txBody>
          <a:bodyPr/>
          <a:lstStyle/>
          <a:p>
            <a:fld id="{4566E8B7-F2D7-4AE9-9903-7668A3CCCBE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0014498-A7A7-41FF-A367-B69CDA219ABB}" type="datetimeFigureOut">
              <a:rPr lang="en-US" smtClean="0"/>
              <a:pPr/>
              <a:t>4/6/2011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566E8B7-F2D7-4AE9-9903-7668A3CCCBE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28600"/>
            <a:ext cx="8839200" cy="6477000"/>
          </a:xfrm>
        </p:spPr>
        <p:txBody>
          <a:bodyPr/>
          <a:lstStyle/>
          <a:p>
            <a:endParaRPr lang="en-US" dirty="0" smtClean="0"/>
          </a:p>
          <a:p>
            <a:endParaRPr lang="en-US" dirty="0"/>
          </a:p>
          <a:p>
            <a:endParaRPr lang="en-US" dirty="0" smtClean="0"/>
          </a:p>
          <a:p>
            <a:r>
              <a:rPr lang="en-US" sz="4400" dirty="0" smtClean="0"/>
              <a:t>The </a:t>
            </a:r>
          </a:p>
          <a:p>
            <a:endParaRPr lang="en-US" sz="4400" dirty="0" smtClean="0"/>
          </a:p>
          <a:p>
            <a:r>
              <a:rPr lang="en-US" sz="4400" dirty="0" smtClean="0"/>
              <a:t>American</a:t>
            </a:r>
          </a:p>
          <a:p>
            <a:endParaRPr lang="en-US" sz="4400" dirty="0" smtClean="0"/>
          </a:p>
          <a:p>
            <a:r>
              <a:rPr lang="en-US" sz="4400" dirty="0" smtClean="0"/>
              <a:t>Civil War</a:t>
            </a:r>
          </a:p>
          <a:p>
            <a:r>
              <a:rPr lang="en-US" sz="4400" dirty="0" smtClean="0"/>
              <a:t>(1861-1865)</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0"/>
            <a:ext cx="8305800" cy="6858000"/>
          </a:xfrm>
        </p:spPr>
        <p:txBody>
          <a:bodyPr/>
          <a:lstStyle/>
          <a:p>
            <a:pPr algn="l"/>
            <a:r>
              <a:rPr lang="en-US" sz="2800" dirty="0" smtClean="0">
                <a:latin typeface="Times New Roman" pitchFamily="18" charset="0"/>
                <a:cs typeface="Times New Roman" pitchFamily="18" charset="0"/>
              </a:rPr>
              <a:t>North thought secession foolish and illegal.  It was the people who made up the union not individual states;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Thought slavery undermined America’s real mission in the world—as a democratic beacon for all peoples;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It was our </a:t>
            </a:r>
            <a:r>
              <a:rPr lang="en-US" sz="2800" dirty="0" err="1" smtClean="0">
                <a:latin typeface="Times New Roman" pitchFamily="18" charset="0"/>
                <a:cs typeface="Times New Roman" pitchFamily="18" charset="0"/>
              </a:rPr>
              <a:t>exceptionalism</a:t>
            </a:r>
            <a:r>
              <a:rPr lang="en-US" sz="2800" dirty="0" smtClean="0">
                <a:latin typeface="Times New Roman" pitchFamily="18" charset="0"/>
                <a:cs typeface="Times New Roman" pitchFamily="18" charset="0"/>
              </a:rPr>
              <a:t> that was at stake, not some disingenuous constitutional jargon.</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Secession may be illegal, but the southerners had not actually assumed arms against the Union—only made vague legal assertions</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248400"/>
          </a:xfrm>
        </p:spPr>
        <p:txBody>
          <a:bodyPr/>
          <a:lstStyle/>
          <a:p>
            <a:pPr algn="l"/>
            <a:r>
              <a:rPr lang="en-US" sz="2800" dirty="0" smtClean="0">
                <a:latin typeface="Times New Roman" pitchFamily="18" charset="0"/>
                <a:cs typeface="Times New Roman" pitchFamily="18" charset="0"/>
              </a:rPr>
              <a:t>Crittenden Compromise (KY)  extend the 36—30 line all the way California—above free states, below slave states including Cuba, Mexico, and the entire Caribbean. </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Republicans said no—exist where it is, but no expansion;</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Southerners, no—must be allowed to expand to all territories—no more room for compromise.</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Lincoln agreed to support an amendment to protect slavery in the south—but not expand it.  </a:t>
            </a:r>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172200"/>
          </a:xfrm>
        </p:spPr>
        <p:txBody>
          <a:bodyPr/>
          <a:lstStyle/>
          <a:p>
            <a:pPr algn="l"/>
            <a:r>
              <a:rPr lang="en-US" sz="2800" dirty="0" smtClean="0">
                <a:latin typeface="Times New Roman" pitchFamily="18" charset="0"/>
                <a:cs typeface="Times New Roman" pitchFamily="18" charset="0"/>
              </a:rPr>
              <a:t>Lincoln stated that he would not be the aggressor, but that he was bound by the constitution to  “hold, occupy, and possess” all federal possessions and territory—the two big installations were Fort Pickens in Pensacola Bay and Fort Sumter in Charleston Harbor.</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Lincoln sent word to Charleston, he was going to resupply the fort with food not ammunition or weapons—if you fire upon the ship, then it is you who have started this war.</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81000"/>
            <a:ext cx="8305800" cy="6477000"/>
          </a:xfrm>
        </p:spPr>
        <p:txBody>
          <a:bodyPr/>
          <a:lstStyle/>
          <a:p>
            <a:pPr algn="l"/>
            <a:r>
              <a:rPr lang="en-US" sz="2800" dirty="0" smtClean="0">
                <a:latin typeface="Times New Roman" pitchFamily="18" charset="0"/>
                <a:cs typeface="Times New Roman" pitchFamily="18" charset="0"/>
              </a:rPr>
              <a:t>March Davis sent a telegram to Braxton Bragg commanding rebel forces at Pensacola:</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Can you take the fort and when?  Not, now and at a terrible cost in lives …</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Mayor of Charleston and PGT Beauregard said, South Carolina can take Sumter—</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Davis felt he had no choice but to fire the first shot;</a:t>
            </a:r>
          </a:p>
          <a:p>
            <a:pPr algn="l"/>
            <a:r>
              <a:rPr lang="en-US" sz="2800" dirty="0" smtClean="0">
                <a:latin typeface="Times New Roman" pitchFamily="18" charset="0"/>
                <a:cs typeface="Times New Roman" pitchFamily="18" charset="0"/>
              </a:rPr>
              <a:t>April 12</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1861 at 4am the war began ignominiously. </a:t>
            </a: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553200"/>
          </a:xfrm>
        </p:spPr>
        <p:txBody>
          <a:bodyPr/>
          <a:lstStyle/>
          <a:p>
            <a:pPr algn="l"/>
            <a:r>
              <a:rPr lang="en-US" sz="2800" dirty="0" smtClean="0">
                <a:latin typeface="Times New Roman" pitchFamily="18" charset="0"/>
                <a:cs typeface="Times New Roman" pitchFamily="18" charset="0"/>
              </a:rPr>
              <a:t>Ironically, it was a bloodless beginning to the bloodiest war in American History.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1</a:t>
            </a:r>
            <a:r>
              <a:rPr lang="en-US" sz="2800" baseline="30000" dirty="0" smtClean="0">
                <a:latin typeface="Times New Roman" pitchFamily="18" charset="0"/>
                <a:cs typeface="Times New Roman" pitchFamily="18" charset="0"/>
              </a:rPr>
              <a:t>st</a:t>
            </a:r>
            <a:r>
              <a:rPr lang="en-US" sz="2800" dirty="0" smtClean="0">
                <a:latin typeface="Times New Roman" pitchFamily="18" charset="0"/>
                <a:cs typeface="Times New Roman" pitchFamily="18" charset="0"/>
              </a:rPr>
              <a:t> Bull Run (Manassas) made it a long war;</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Shiloh made it a bloody;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Sherman made it a total war.</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“War is all Hell” William Tecumseh Sherman</a:t>
            </a:r>
          </a:p>
          <a:p>
            <a:pPr algn="l"/>
            <a:endParaRPr lang="en-US" sz="2800" dirty="0" smtClean="0">
              <a:latin typeface="Times New Roman" pitchFamily="18" charset="0"/>
              <a:cs typeface="Times New Roman" pitchFamily="18" charset="0"/>
            </a:endParaRPr>
          </a:p>
          <a:p>
            <a:pPr algn="l"/>
            <a:endParaRPr lang="en-US"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248400"/>
          </a:xfrm>
        </p:spPr>
        <p:txBody>
          <a:bodyPr/>
          <a:lstStyle/>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North possessed many strengths; population, industry, manufacturing; huge financial coffers (Gold Rush); and already possessed a standing trained Regular Army and Navy.</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South  did not have to conquer the US to win—stalemate and foreign support; had strong interior lines of supply—it is ironic that at Appomattox in 1865, Southern soldiers had much ammunition, but very little food—home defense and local geographical knowledge—large geographical area.</a:t>
            </a: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553200"/>
          </a:xfrm>
        </p:spPr>
        <p:txBody>
          <a:bodyPr/>
          <a:lstStyle/>
          <a:p>
            <a:pPr algn="l"/>
            <a:r>
              <a:rPr lang="en-US" sz="2800" dirty="0" smtClean="0">
                <a:latin typeface="Times New Roman" pitchFamily="18" charset="0"/>
                <a:cs typeface="Times New Roman" pitchFamily="18" charset="0"/>
              </a:rPr>
              <a:t>Southern strategy—hold out for foreign aid by defending the borders—not let North penetrate deep into southern territory;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North initiated Winfield Scott’s “Anaconda Plan” strangle the supplies and arteries of transportation and communication to the South—will whither on the vine.</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Bull Run proved a long war, but emboldened the South because of its clear victory.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North ended the notion that the South could be subdued quickly.</a:t>
            </a:r>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81000"/>
            <a:ext cx="8305800" cy="6096000"/>
          </a:xfrm>
        </p:spPr>
        <p:txBody>
          <a:bodyPr/>
          <a:lstStyle/>
          <a:p>
            <a:pPr algn="l"/>
            <a:r>
              <a:rPr lang="en-US" sz="2800" dirty="0" smtClean="0">
                <a:latin typeface="Times New Roman" pitchFamily="18" charset="0"/>
                <a:cs typeface="Times New Roman" pitchFamily="18" charset="0"/>
              </a:rPr>
              <a:t>In spite of Bull Run, neither the South nor the North had the logistics to follow up quickly.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North (Grant) won key victories in the West (</a:t>
            </a:r>
            <a:r>
              <a:rPr lang="en-US" sz="2800" dirty="0" err="1" smtClean="0">
                <a:latin typeface="Times New Roman" pitchFamily="18" charset="0"/>
                <a:cs typeface="Times New Roman" pitchFamily="18" charset="0"/>
              </a:rPr>
              <a:t>Fts</a:t>
            </a:r>
            <a:r>
              <a:rPr lang="en-US" sz="2800" dirty="0" smtClean="0">
                <a:latin typeface="Times New Roman" pitchFamily="18" charset="0"/>
                <a:cs typeface="Times New Roman" pitchFamily="18" charset="0"/>
              </a:rPr>
              <a:t> Henry and </a:t>
            </a:r>
            <a:r>
              <a:rPr lang="en-US" sz="2800" dirty="0" err="1" smtClean="0">
                <a:latin typeface="Times New Roman" pitchFamily="18" charset="0"/>
                <a:cs typeface="Times New Roman" pitchFamily="18" charset="0"/>
              </a:rPr>
              <a:t>Donelson</a:t>
            </a:r>
            <a:r>
              <a:rPr lang="en-US" sz="2800" dirty="0" smtClean="0">
                <a:latin typeface="Times New Roman" pitchFamily="18" charset="0"/>
                <a:cs typeface="Times New Roman" pitchFamily="18" charset="0"/>
              </a:rPr>
              <a:t>) opened up waterways into the heart of the South.</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Shiloh proved a bloody war, but Grant gets the win for this battle—again the western boundaries of the South are quickly falling under Northern control.</a:t>
            </a:r>
            <a:endParaRPr lang="en-US"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5800" y="381000"/>
            <a:ext cx="7924800" cy="6096000"/>
          </a:xfrm>
        </p:spPr>
        <p:txBody>
          <a:bodyPr>
            <a:normAutofit fontScale="92500"/>
          </a:bodyPr>
          <a:lstStyle/>
          <a:p>
            <a:r>
              <a:rPr lang="en-US" sz="2800" dirty="0" smtClean="0">
                <a:latin typeface="Times New Roman" pitchFamily="18" charset="0"/>
                <a:cs typeface="Times New Roman" pitchFamily="18" charset="0"/>
              </a:rPr>
              <a:t>Robert E. Lee, quirk of fate, took command of the Army of Northern Virginia and won important battles early—Seven Days Campaign, White Pines and the </a:t>
            </a:r>
            <a:r>
              <a:rPr lang="en-US" sz="2800" dirty="0" smtClean="0">
                <a:latin typeface="Times New Roman" pitchFamily="18" charset="0"/>
                <a:cs typeface="Times New Roman" pitchFamily="18" charset="0"/>
              </a:rPr>
              <a:t>Peninsula</a:t>
            </a:r>
            <a:r>
              <a:rPr lang="en-US" sz="1800" dirty="0" smtClean="0">
                <a:latin typeface="Times New Roman" pitchFamily="18" charset="0"/>
                <a:cs typeface="Times New Roman" pitchFamily="18" charset="0"/>
              </a:rPr>
              <a:t>(actually losses),</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then won another big victory at the Battle of Second Bull Run.</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Lee kept a much larger force and its commanders Mc </a:t>
            </a:r>
            <a:r>
              <a:rPr lang="en-US" sz="2800" dirty="0" err="1" smtClean="0">
                <a:latin typeface="Times New Roman" pitchFamily="18" charset="0"/>
                <a:cs typeface="Times New Roman" pitchFamily="18" charset="0"/>
              </a:rPr>
              <a:t>Clellan</a:t>
            </a:r>
            <a:r>
              <a:rPr lang="en-US" sz="2800" dirty="0" smtClean="0">
                <a:latin typeface="Times New Roman" pitchFamily="18" charset="0"/>
                <a:cs typeface="Times New Roman" pitchFamily="18" charset="0"/>
              </a:rPr>
              <a:t> etc </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 bay for three years extending the war.</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Though much of the Generalship was equal, Lee did have Thomas “Stonewall” Jackson until after the Wilderness campaign.  Lincoln continued to search for the right General—advantage Lee.</a:t>
            </a:r>
            <a:endParaRPr lang="en-US"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248400"/>
          </a:xfrm>
        </p:spPr>
        <p:txBody>
          <a:bodyPr/>
          <a:lstStyle/>
          <a:p>
            <a:pPr algn="l"/>
            <a:r>
              <a:rPr lang="en-US" sz="2800" dirty="0" smtClean="0">
                <a:latin typeface="Times New Roman" pitchFamily="18" charset="0"/>
                <a:cs typeface="Times New Roman" pitchFamily="18" charset="0"/>
              </a:rPr>
              <a:t>Feeling emboldened, Lee invaded the North—he and McClellan met at Sharpsburg </a:t>
            </a:r>
            <a:r>
              <a:rPr lang="en-US" sz="2800" dirty="0" smtClean="0">
                <a:latin typeface="Times New Roman" pitchFamily="18" charset="0"/>
                <a:cs typeface="Times New Roman" pitchFamily="18" charset="0"/>
              </a:rPr>
              <a:t>MD, </a:t>
            </a:r>
            <a:r>
              <a:rPr lang="en-US" sz="2800" dirty="0" smtClean="0">
                <a:latin typeface="Times New Roman" pitchFamily="18" charset="0"/>
                <a:cs typeface="Times New Roman" pitchFamily="18" charset="0"/>
              </a:rPr>
              <a:t>Antietam Creek.</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McClellan had Lees battle plans—both claim victory-though Lee did retreat back to Virginia.</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North lost any initiative due to extreme casualties and </a:t>
            </a:r>
            <a:r>
              <a:rPr lang="en-US" sz="2800" dirty="0" smtClean="0">
                <a:latin typeface="Times New Roman" pitchFamily="18" charset="0"/>
                <a:cs typeface="Times New Roman" pitchFamily="18" charset="0"/>
              </a:rPr>
              <a:t>McClellan’s </a:t>
            </a:r>
            <a:r>
              <a:rPr lang="en-US" sz="2800" dirty="0" smtClean="0">
                <a:latin typeface="Times New Roman" pitchFamily="18" charset="0"/>
                <a:cs typeface="Times New Roman" pitchFamily="18" charset="0"/>
              </a:rPr>
              <a:t>penchant for not following up.</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Lincoln had what he wanted a victory in which to hang the Emancipation Proclamation</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457200"/>
            <a:ext cx="8229600" cy="5638800"/>
          </a:xfrm>
        </p:spPr>
        <p:txBody>
          <a:bodyPr/>
          <a:lstStyle/>
          <a:p>
            <a:pPr eaLnBrk="1" hangingPunct="1">
              <a:buFont typeface="Wingdings" pitchFamily="16" charset="2"/>
              <a:buChar char="n"/>
              <a:defRPr/>
            </a:pPr>
            <a:endParaRPr lang="en-US" dirty="0" smtClean="0"/>
          </a:p>
          <a:p>
            <a:pPr eaLnBrk="1" hangingPunct="1">
              <a:buFont typeface="Wingdings" pitchFamily="16" charset="2"/>
              <a:buChar char="n"/>
              <a:defRPr/>
            </a:pPr>
            <a:endParaRPr lang="en-US" dirty="0" smtClean="0"/>
          </a:p>
          <a:p>
            <a:pPr eaLnBrk="1" hangingPunct="1">
              <a:buFont typeface="Wingdings" pitchFamily="16" charset="2"/>
              <a:buChar char="n"/>
              <a:defRPr/>
            </a:pPr>
            <a:endParaRPr lang="en-US" sz="3200" dirty="0" smtClean="0"/>
          </a:p>
          <a:p>
            <a:pPr eaLnBrk="1" hangingPunct="1">
              <a:buFont typeface="Wingdings" pitchFamily="16" charset="2"/>
              <a:buChar char="n"/>
              <a:defRPr/>
            </a:pPr>
            <a:r>
              <a:rPr lang="en-US" sz="3200" dirty="0" smtClean="0">
                <a:latin typeface="Times New Roman" pitchFamily="18" charset="0"/>
                <a:cs typeface="Times New Roman" pitchFamily="18" charset="0"/>
              </a:rPr>
              <a:t>“As the first total war in history, the Civil War was fought not just by armies but through the mobilization of each society’s human and economic resources. …the freeing of four million slaves was only the most monumental of the war’s many transformations, in both the South and the North.”</a:t>
            </a:r>
          </a:p>
        </p:txBody>
      </p:sp>
      <p:sp>
        <p:nvSpPr>
          <p:cNvPr id="6" name="Slide Number Placeholder 5"/>
          <p:cNvSpPr>
            <a:spLocks noGrp="1"/>
          </p:cNvSpPr>
          <p:nvPr>
            <p:ph type="sldNum" sz="quarter" idx="4294967295"/>
          </p:nvPr>
        </p:nvSpPr>
        <p:spPr>
          <a:xfrm>
            <a:off x="6934200" y="0"/>
            <a:ext cx="2133600" cy="365125"/>
          </a:xfrm>
          <a:prstGeom prst="rect">
            <a:avLst/>
          </a:prstGeom>
        </p:spPr>
        <p:txBody>
          <a:bodyPr/>
          <a:lstStyle/>
          <a:p>
            <a:pPr>
              <a:defRPr/>
            </a:pPr>
            <a:fld id="{D02A3A20-0E8A-44BD-879B-2FD6EADF7009}"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172200"/>
          </a:xfrm>
        </p:spPr>
        <p:txBody>
          <a:bodyPr/>
          <a:lstStyle/>
          <a:p>
            <a:pPr algn="l"/>
            <a:r>
              <a:rPr lang="en-US" sz="2800" dirty="0" smtClean="0">
                <a:latin typeface="Times New Roman" pitchFamily="18" charset="0"/>
                <a:cs typeface="Times New Roman" pitchFamily="18" charset="0"/>
              </a:rPr>
              <a:t>Though Antietam officially ended any chance of foreign intervention, the North suffered heavy setbacks in 1863 until Gettysburg.</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Burnsides lost badly at Fredericksburg and Hooker was routed at Chancellorsville and Grant was stalled outside of Vicksburg.</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Lincoln had to combat, draft riots, copperheads(southern </a:t>
            </a:r>
            <a:r>
              <a:rPr lang="en-US" sz="2800" dirty="0" err="1" smtClean="0">
                <a:latin typeface="Times New Roman" pitchFamily="18" charset="0"/>
                <a:cs typeface="Times New Roman" pitchFamily="18" charset="0"/>
              </a:rPr>
              <a:t>sympathaziers-Vandallingham</a:t>
            </a:r>
            <a:r>
              <a:rPr lang="en-US" sz="2800" dirty="0" smtClean="0">
                <a:latin typeface="Times New Roman" pitchFamily="18" charset="0"/>
                <a:cs typeface="Times New Roman" pitchFamily="18" charset="0"/>
              </a:rPr>
              <a:t>)—Lee once again invaded the North;  Lost at Gettysburg, Grant captured Vicksburg and defeated Bragg at Chattanooga </a:t>
            </a:r>
            <a:endParaRPr lang="en-US"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p:txBody>
          <a:bodyPr/>
          <a:lstStyle/>
          <a:p>
            <a:pPr eaLnBrk="1" hangingPunct="1">
              <a:buFont typeface="Wingdings" pitchFamily="16" charset="2"/>
              <a:buChar char="n"/>
              <a:defRPr/>
            </a:pPr>
            <a:r>
              <a:rPr lang="en-US" dirty="0" smtClean="0"/>
              <a:t>Hardship and Suffering</a:t>
            </a:r>
          </a:p>
          <a:p>
            <a:pPr eaLnBrk="1" hangingPunct="1">
              <a:buFont typeface="Wingdings" pitchFamily="16" charset="2"/>
              <a:buChar char="n"/>
              <a:defRPr/>
            </a:pPr>
            <a:endParaRPr lang="en-US" dirty="0" smtClean="0"/>
          </a:p>
          <a:p>
            <a:pPr lvl="1" eaLnBrk="1" hangingPunct="1">
              <a:defRPr/>
            </a:pPr>
            <a:r>
              <a:rPr lang="en-US" dirty="0" smtClean="0"/>
              <a:t>War corroded discipline and social order</a:t>
            </a:r>
          </a:p>
          <a:p>
            <a:pPr lvl="1" eaLnBrk="1" hangingPunct="1">
              <a:defRPr/>
            </a:pPr>
            <a:r>
              <a:rPr lang="en-US" dirty="0" smtClean="0"/>
              <a:t>1863: Richmond bread riots</a:t>
            </a:r>
          </a:p>
        </p:txBody>
      </p:sp>
      <p:sp>
        <p:nvSpPr>
          <p:cNvPr id="23555" name="Text Box 4"/>
          <p:cNvSpPr txBox="1">
            <a:spLocks noChangeArrowheads="1"/>
          </p:cNvSpPr>
          <p:nvPr/>
        </p:nvSpPr>
        <p:spPr bwMode="auto">
          <a:xfrm>
            <a:off x="914400" y="3048000"/>
            <a:ext cx="7162800" cy="830263"/>
          </a:xfrm>
          <a:prstGeom prst="rect">
            <a:avLst/>
          </a:prstGeom>
          <a:noFill/>
          <a:ln w="9525">
            <a:noFill/>
            <a:miter lim="800000"/>
            <a:headEnd/>
            <a:tailEnd/>
          </a:ln>
        </p:spPr>
        <p:txBody>
          <a:bodyPr>
            <a:spAutoFit/>
          </a:bodyPr>
          <a:lstStyle/>
          <a:p>
            <a:pPr>
              <a:spcBef>
                <a:spcPct val="50000"/>
              </a:spcBef>
            </a:pPr>
            <a:r>
              <a:rPr lang="en-US" sz="2400" dirty="0"/>
              <a:t>“The war was a cancer that ate away not only at southern society but at the southern soul itself.”</a:t>
            </a:r>
          </a:p>
        </p:txBody>
      </p:sp>
      <p:sp>
        <p:nvSpPr>
          <p:cNvPr id="7" name="Slide Number Placeholder 6"/>
          <p:cNvSpPr>
            <a:spLocks noGrp="1"/>
          </p:cNvSpPr>
          <p:nvPr>
            <p:ph type="sldNum" sz="quarter" idx="10"/>
          </p:nvPr>
        </p:nvSpPr>
        <p:spPr/>
        <p:txBody>
          <a:bodyPr/>
          <a:lstStyle/>
          <a:p>
            <a:pPr>
              <a:defRPr/>
            </a:pPr>
            <a:fld id="{28138ED7-C38D-4D97-A53B-7561BD997A4D}" type="slidenum">
              <a:rPr lang="en-US"/>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defRPr/>
            </a:pPr>
            <a:r>
              <a:rPr lang="en-US" smtClean="0"/>
              <a:t>The Union Home Front</a:t>
            </a:r>
            <a:endParaRPr lang="en-US"/>
          </a:p>
        </p:txBody>
      </p:sp>
      <p:sp>
        <p:nvSpPr>
          <p:cNvPr id="21507" name="Rectangle 3"/>
          <p:cNvSpPr>
            <a:spLocks noGrp="1" noChangeArrowheads="1"/>
          </p:cNvSpPr>
          <p:nvPr>
            <p:ph idx="1"/>
          </p:nvPr>
        </p:nvSpPr>
        <p:spPr/>
        <p:txBody>
          <a:bodyPr/>
          <a:lstStyle/>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Government Finances and the Economy</a:t>
            </a:r>
          </a:p>
          <a:p>
            <a:pPr lvl="1" eaLnBrk="1" hangingPunct="1">
              <a:defRPr/>
            </a:pPr>
            <a:r>
              <a:rPr lang="en-US" dirty="0" smtClean="0"/>
              <a:t>Measures to raise money were comprehensive</a:t>
            </a:r>
          </a:p>
          <a:p>
            <a:pPr lvl="1" eaLnBrk="1" hangingPunct="1">
              <a:defRPr/>
            </a:pPr>
            <a:r>
              <a:rPr lang="en-US" dirty="0" smtClean="0"/>
              <a:t>Western development encouraged in absence of Southern opposition</a:t>
            </a:r>
          </a:p>
          <a:p>
            <a:pPr lvl="1" eaLnBrk="1" hangingPunct="1">
              <a:defRPr/>
            </a:pPr>
            <a:endParaRPr lang="en-US" dirty="0" smtClean="0"/>
          </a:p>
          <a:p>
            <a:pPr eaLnBrk="1" hangingPunct="1">
              <a:buFont typeface="Wingdings" pitchFamily="16" charset="2"/>
              <a:buChar char="n"/>
              <a:defRPr/>
            </a:pPr>
            <a:r>
              <a:rPr lang="en-US" dirty="0" smtClean="0"/>
              <a:t>A Rich Man’s War</a:t>
            </a:r>
          </a:p>
          <a:p>
            <a:pPr lvl="1" eaLnBrk="1" hangingPunct="1">
              <a:defRPr/>
            </a:pPr>
            <a:r>
              <a:rPr lang="en-US" dirty="0" smtClean="0"/>
              <a:t>Corruption and fraud were rampant</a:t>
            </a:r>
          </a:p>
          <a:p>
            <a:pPr lvl="1" eaLnBrk="1" hangingPunct="1">
              <a:defRPr/>
            </a:pPr>
            <a:r>
              <a:rPr lang="en-US" dirty="0" smtClean="0"/>
              <a:t>Perceptions of moral decline became epidemic</a:t>
            </a:r>
          </a:p>
        </p:txBody>
      </p:sp>
      <p:sp>
        <p:nvSpPr>
          <p:cNvPr id="8" name="Slide Number Placeholder 7"/>
          <p:cNvSpPr>
            <a:spLocks noGrp="1"/>
          </p:cNvSpPr>
          <p:nvPr>
            <p:ph type="sldNum" sz="quarter" idx="4294967295"/>
          </p:nvPr>
        </p:nvSpPr>
        <p:spPr>
          <a:xfrm>
            <a:off x="6934200" y="0"/>
            <a:ext cx="2133600" cy="365125"/>
          </a:xfrm>
          <a:prstGeom prst="rect">
            <a:avLst/>
          </a:prstGeom>
        </p:spPr>
        <p:txBody>
          <a:bodyPr/>
          <a:lstStyle/>
          <a:p>
            <a:pPr>
              <a:defRPr/>
            </a:pPr>
            <a:fld id="{2E27CEF0-375A-4341-B4D5-0E2C428D781C}"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eaLnBrk="1" hangingPunct="1">
              <a:defRPr/>
            </a:pPr>
            <a:r>
              <a:rPr lang="en-US" smtClean="0"/>
              <a:t>Gone to Be a Soldier</a:t>
            </a:r>
            <a:endParaRPr lang="en-US"/>
          </a:p>
        </p:txBody>
      </p:sp>
      <p:sp>
        <p:nvSpPr>
          <p:cNvPr id="23555" name="Rectangle 3"/>
          <p:cNvSpPr>
            <a:spLocks noGrp="1" noChangeArrowheads="1"/>
          </p:cNvSpPr>
          <p:nvPr>
            <p:ph idx="1"/>
          </p:nvPr>
        </p:nvSpPr>
        <p:spPr/>
        <p:txBody>
          <a:bodyPr/>
          <a:lstStyle/>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Discipline</a:t>
            </a:r>
          </a:p>
          <a:p>
            <a:pPr lvl="1" eaLnBrk="1" hangingPunct="1">
              <a:defRPr/>
            </a:pPr>
            <a:r>
              <a:rPr lang="en-US" dirty="0" smtClean="0"/>
              <a:t>Behavior standards came as a shock to many soldiers</a:t>
            </a:r>
          </a:p>
          <a:p>
            <a:pPr lvl="1" eaLnBrk="1" hangingPunct="1">
              <a:defRPr/>
            </a:pPr>
            <a:endParaRPr lang="en-US" dirty="0" smtClean="0"/>
          </a:p>
          <a:p>
            <a:pPr eaLnBrk="1" hangingPunct="1">
              <a:buFont typeface="Wingdings" pitchFamily="16" charset="2"/>
              <a:buChar char="n"/>
              <a:defRPr/>
            </a:pPr>
            <a:r>
              <a:rPr lang="en-US" dirty="0" smtClean="0"/>
              <a:t>Camp Life</a:t>
            </a:r>
          </a:p>
          <a:p>
            <a:pPr eaLnBrk="1" hangingPunct="1">
              <a:buNone/>
              <a:defRPr/>
            </a:pPr>
            <a:endParaRPr lang="en-US" dirty="0" smtClean="0"/>
          </a:p>
          <a:p>
            <a:pPr lvl="1" eaLnBrk="1" hangingPunct="1">
              <a:defRPr/>
            </a:pPr>
            <a:r>
              <a:rPr lang="en-US" dirty="0" smtClean="0"/>
              <a:t>Disease and medical care were constant problems</a:t>
            </a:r>
          </a:p>
          <a:p>
            <a:pPr lvl="1" eaLnBrk="1" hangingPunct="1">
              <a:defRPr/>
            </a:pPr>
            <a:r>
              <a:rPr lang="en-US" dirty="0" smtClean="0"/>
              <a:t>Concerns about decline of morality </a:t>
            </a:r>
          </a:p>
        </p:txBody>
      </p:sp>
      <p:sp>
        <p:nvSpPr>
          <p:cNvPr id="8" name="Slide Number Placeholder 7"/>
          <p:cNvSpPr>
            <a:spLocks noGrp="1"/>
          </p:cNvSpPr>
          <p:nvPr>
            <p:ph type="sldNum" sz="quarter" idx="4294967295"/>
          </p:nvPr>
        </p:nvSpPr>
        <p:spPr>
          <a:xfrm>
            <a:off x="6934200" y="0"/>
            <a:ext cx="2133600" cy="365125"/>
          </a:xfrm>
          <a:prstGeom prst="rect">
            <a:avLst/>
          </a:prstGeom>
        </p:spPr>
        <p:txBody>
          <a:bodyPr/>
          <a:lstStyle/>
          <a:p>
            <a:pPr>
              <a:defRPr/>
            </a:pPr>
            <a:fld id="{BAE65EAE-1DB3-467B-A6FA-C1509F36B71E}" type="slidenum">
              <a:rPr lang="en-US"/>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 Life</a:t>
            </a:r>
            <a:endParaRPr lang="en-US" dirty="0"/>
          </a:p>
        </p:txBody>
      </p:sp>
      <p:sp>
        <p:nvSpPr>
          <p:cNvPr id="4" name="Text Placeholder 3"/>
          <p:cNvSpPr>
            <a:spLocks noGrp="1"/>
          </p:cNvSpPr>
          <p:nvPr>
            <p:ph type="body" sz="half" idx="2"/>
          </p:nvPr>
        </p:nvSpPr>
        <p:spPr/>
        <p:txBody>
          <a:bodyPr>
            <a:noAutofit/>
          </a:bodyPr>
          <a:lstStyle/>
          <a:p>
            <a:r>
              <a:rPr lang="en-US" sz="2000" dirty="0" smtClean="0">
                <a:latin typeface="Times New Roman" pitchFamily="18" charset="0"/>
                <a:cs typeface="Times New Roman" pitchFamily="18" charset="0"/>
              </a:rPr>
              <a:t>This was a common occurrence and scene for both Union and Southern camps—not as prevalent as in earlier wars but still very much part of the camp landscape</a:t>
            </a:r>
            <a:endParaRPr lang="en-US" sz="2000" dirty="0">
              <a:latin typeface="Times New Roman" pitchFamily="18" charset="0"/>
              <a:cs typeface="Times New Roman" pitchFamily="18" charset="0"/>
            </a:endParaRPr>
          </a:p>
        </p:txBody>
      </p:sp>
      <p:pic>
        <p:nvPicPr>
          <p:cNvPr id="1026" name="Picture 2" descr="http://1.bp.blogspot.com/-1MaJF5mfkiI/TZOcqkNRGvI/AAAAAAAAAt4/VOXL3G91xoM/s1600/civil%2Bwar%2Bcamp%2Bfamily%2Bloc.jpg"/>
          <p:cNvPicPr>
            <a:picLocks noGrp="1" noChangeAspect="1" noChangeArrowheads="1"/>
          </p:cNvPicPr>
          <p:nvPr>
            <p:ph type="pic" idx="1"/>
          </p:nvPr>
        </p:nvPicPr>
        <p:blipFill>
          <a:blip r:embed="rId2" cstate="print"/>
          <a:srcRect t="3797" b="3797"/>
          <a:stretch>
            <a:fillRect/>
          </a:stretch>
        </p:blipFill>
        <p:spPr bwMode="auto">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The Changing Face of Battle</a:t>
            </a:r>
          </a:p>
          <a:p>
            <a:pPr lvl="1" eaLnBrk="1" hangingPunct="1">
              <a:defRPr/>
            </a:pPr>
            <a:r>
              <a:rPr lang="en-US" dirty="0" smtClean="0"/>
              <a:t>Impact of technology was immense</a:t>
            </a:r>
          </a:p>
          <a:p>
            <a:pPr lvl="1" eaLnBrk="1" hangingPunct="1">
              <a:defRPr/>
            </a:pPr>
            <a:r>
              <a:rPr lang="en-US" dirty="0" smtClean="0"/>
              <a:t>Strength of the defense aided by new artillery pieces</a:t>
            </a:r>
          </a:p>
          <a:p>
            <a:pPr lvl="1" eaLnBrk="1" hangingPunct="1">
              <a:defRPr/>
            </a:pPr>
            <a:r>
              <a:rPr lang="en-US" dirty="0" smtClean="0"/>
              <a:t>Soldiers’ hardening outlook as a result of war of attrition</a:t>
            </a:r>
          </a:p>
          <a:p>
            <a:pPr lvl="1" eaLnBrk="1" hangingPunct="1">
              <a:defRPr/>
            </a:pPr>
            <a:endParaRPr lang="en-US" dirty="0" smtClean="0"/>
          </a:p>
          <a:p>
            <a:pPr lvl="1" eaLnBrk="1" hangingPunct="1">
              <a:defRPr/>
            </a:pPr>
            <a:endParaRPr lang="en-US" dirty="0" smtClean="0"/>
          </a:p>
          <a:p>
            <a:pPr eaLnBrk="1" hangingPunct="1">
              <a:buFont typeface="Wingdings" pitchFamily="16" charset="2"/>
              <a:buChar char="n"/>
              <a:defRPr/>
            </a:pPr>
            <a:r>
              <a:rPr lang="en-US" dirty="0" smtClean="0"/>
              <a:t>Hardening Attitudes</a:t>
            </a:r>
          </a:p>
          <a:p>
            <a:pPr lvl="1" eaLnBrk="1" hangingPunct="1">
              <a:defRPr/>
            </a:pPr>
            <a:r>
              <a:rPr lang="en-US" dirty="0" smtClean="0"/>
              <a:t>Reality of combat did not fit expectations for a </a:t>
            </a:r>
            <a:br>
              <a:rPr lang="en-US" dirty="0" smtClean="0"/>
            </a:br>
            <a:r>
              <a:rPr lang="en-US" dirty="0" smtClean="0"/>
              <a:t>short war</a:t>
            </a:r>
          </a:p>
          <a:p>
            <a:pPr lvl="1" eaLnBrk="1" hangingPunct="1">
              <a:defRPr/>
            </a:pPr>
            <a:endParaRPr lang="en-US" dirty="0" smtClean="0"/>
          </a:p>
          <a:p>
            <a:pPr lvl="1" eaLnBrk="1" hangingPunct="1">
              <a:defRPr/>
            </a:pPr>
            <a:endParaRPr lang="en-US" dirty="0" smtClean="0"/>
          </a:p>
        </p:txBody>
      </p:sp>
      <p:sp>
        <p:nvSpPr>
          <p:cNvPr id="6" name="Slide Number Placeholder 5"/>
          <p:cNvSpPr>
            <a:spLocks noGrp="1"/>
          </p:cNvSpPr>
          <p:nvPr>
            <p:ph type="sldNum" sz="quarter" idx="10"/>
          </p:nvPr>
        </p:nvSpPr>
        <p:spPr/>
        <p:txBody>
          <a:bodyPr/>
          <a:lstStyle/>
          <a:p>
            <a:pPr>
              <a:defRPr/>
            </a:pPr>
            <a:fld id="{A02C6BBE-8527-4BBD-B2FA-D2D169EA711E}" type="slidenum">
              <a:rPr lang="en-US"/>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eaLnBrk="1" hangingPunct="1">
              <a:defRPr/>
            </a:pPr>
            <a:r>
              <a:rPr lang="en-US" smtClean="0"/>
              <a:t>The Union’s Triumph</a:t>
            </a:r>
            <a:endParaRPr lang="en-US"/>
          </a:p>
        </p:txBody>
      </p:sp>
      <p:sp>
        <p:nvSpPr>
          <p:cNvPr id="26627" name="Rectangle 3"/>
          <p:cNvSpPr>
            <a:spLocks noGrp="1" noChangeArrowheads="1"/>
          </p:cNvSpPr>
          <p:nvPr>
            <p:ph idx="1"/>
          </p:nvPr>
        </p:nvSpPr>
        <p:spPr>
          <a:xfrm>
            <a:off x="457200" y="1371600"/>
            <a:ext cx="8229600" cy="4724400"/>
          </a:xfrm>
        </p:spPr>
        <p:txBody>
          <a:bodyPr/>
          <a:lstStyle/>
          <a:p>
            <a:pPr>
              <a:defRPr/>
            </a:pPr>
            <a:r>
              <a:rPr lang="en-US" dirty="0" smtClean="0"/>
              <a:t>Confederate </a:t>
            </a:r>
            <a:r>
              <a:rPr lang="en-US" dirty="0" smtClean="0"/>
              <a:t>High Tide</a:t>
            </a:r>
          </a:p>
          <a:p>
            <a:pPr lvl="1" eaLnBrk="1" hangingPunct="1">
              <a:defRPr/>
            </a:pPr>
            <a:r>
              <a:rPr lang="en-US" dirty="0" smtClean="0"/>
              <a:t>Battle of Gettysburg (July 1863) represented the South’s best chance at a major victory on northern soil</a:t>
            </a:r>
          </a:p>
          <a:p>
            <a:pPr lvl="1" eaLnBrk="1" hangingPunct="1">
              <a:defRPr/>
            </a:pPr>
            <a:endParaRPr lang="en-US" dirty="0" smtClean="0"/>
          </a:p>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Lincoln </a:t>
            </a:r>
            <a:r>
              <a:rPr lang="en-US" dirty="0" smtClean="0"/>
              <a:t>Finds His General</a:t>
            </a:r>
          </a:p>
          <a:p>
            <a:pPr lvl="1" eaLnBrk="1" hangingPunct="1">
              <a:defRPr/>
            </a:pPr>
            <a:r>
              <a:rPr lang="en-US" dirty="0" smtClean="0"/>
              <a:t>Capture of Vicksburg by Gen. Grant catapulted </a:t>
            </a:r>
            <a:br>
              <a:rPr lang="en-US" dirty="0" smtClean="0"/>
            </a:br>
            <a:r>
              <a:rPr lang="en-US" dirty="0" smtClean="0"/>
              <a:t>him to </a:t>
            </a:r>
            <a:r>
              <a:rPr lang="en-US" dirty="0" smtClean="0"/>
              <a:t>stardom</a:t>
            </a:r>
          </a:p>
          <a:p>
            <a:pPr lvl="1" eaLnBrk="1" hangingPunct="1">
              <a:defRPr/>
            </a:pPr>
            <a:endParaRPr lang="en-US" dirty="0" smtClean="0"/>
          </a:p>
          <a:p>
            <a:pPr lvl="1" eaLnBrk="1" hangingPunct="1">
              <a:defRPr/>
            </a:pPr>
            <a:r>
              <a:rPr lang="en-US" dirty="0" smtClean="0"/>
              <a:t>Grant became commander of all Union armies </a:t>
            </a:r>
            <a:br>
              <a:rPr lang="en-US" dirty="0" smtClean="0"/>
            </a:br>
            <a:r>
              <a:rPr lang="en-US" dirty="0" smtClean="0"/>
              <a:t>in 1864</a:t>
            </a:r>
          </a:p>
        </p:txBody>
      </p:sp>
      <p:sp>
        <p:nvSpPr>
          <p:cNvPr id="8" name="Slide Number Placeholder 7"/>
          <p:cNvSpPr>
            <a:spLocks noGrp="1"/>
          </p:cNvSpPr>
          <p:nvPr>
            <p:ph type="sldNum" sz="quarter" idx="4294967295"/>
          </p:nvPr>
        </p:nvSpPr>
        <p:spPr>
          <a:xfrm>
            <a:off x="6934200" y="0"/>
            <a:ext cx="2133600" cy="365125"/>
          </a:xfrm>
          <a:prstGeom prst="rect">
            <a:avLst/>
          </a:prstGeom>
        </p:spPr>
        <p:txBody>
          <a:bodyPr/>
          <a:lstStyle/>
          <a:p>
            <a:pPr>
              <a:defRPr/>
            </a:pPr>
            <a:fld id="{2648D191-A98E-4E67-A0C5-EE1E40798119}" type="slidenum">
              <a:rPr lang="en-US"/>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pPr eaLnBrk="1" hangingPunct="1">
              <a:buFont typeface="Wingdings" pitchFamily="16" charset="2"/>
              <a:buChar char="n"/>
              <a:defRPr/>
            </a:pPr>
            <a:r>
              <a:rPr lang="en-US" dirty="0" smtClean="0"/>
              <a:t>War in the Balance</a:t>
            </a:r>
          </a:p>
          <a:p>
            <a:pPr lvl="1" eaLnBrk="1" hangingPunct="1">
              <a:defRPr/>
            </a:pPr>
            <a:r>
              <a:rPr lang="en-US" dirty="0" smtClean="0"/>
              <a:t>1864 election in question until Sherman’s capture of Atlanta</a:t>
            </a:r>
          </a:p>
          <a:p>
            <a:pPr lvl="1" eaLnBrk="1" hangingPunct="1">
              <a:defRPr/>
            </a:pPr>
            <a:r>
              <a:rPr lang="en-US" dirty="0" smtClean="0"/>
              <a:t>Lincoln re-elected over McClellan</a:t>
            </a:r>
          </a:p>
          <a:p>
            <a:pPr lvl="1" eaLnBrk="1" hangingPunct="1">
              <a:defRPr/>
            </a:pPr>
            <a:r>
              <a:rPr lang="en-US" dirty="0" smtClean="0"/>
              <a:t>Thirteenth Amendment abolishing slavery passed in 1865—sent to states for ratification </a:t>
            </a:r>
          </a:p>
          <a:p>
            <a:pPr eaLnBrk="1" hangingPunct="1">
              <a:buFont typeface="Wingdings" pitchFamily="16" charset="2"/>
              <a:buChar char="n"/>
              <a:defRPr/>
            </a:pPr>
            <a:r>
              <a:rPr lang="en-US" dirty="0" smtClean="0"/>
              <a:t>The Twilight of the Confederacy</a:t>
            </a:r>
          </a:p>
          <a:p>
            <a:pPr lvl="1" eaLnBrk="1" hangingPunct="1">
              <a:defRPr/>
            </a:pPr>
            <a:r>
              <a:rPr lang="en-US" dirty="0" smtClean="0"/>
              <a:t>Confederacy abandoned slavery in 1865 in order to enlist slaves into the armies</a:t>
            </a:r>
          </a:p>
          <a:p>
            <a:pPr lvl="1" eaLnBrk="1" hangingPunct="1">
              <a:defRPr/>
            </a:pPr>
            <a:r>
              <a:rPr lang="en-US" dirty="0" smtClean="0"/>
              <a:t>Sherman’s march to the sea broke the South’s will </a:t>
            </a:r>
            <a:br>
              <a:rPr lang="en-US" dirty="0" smtClean="0"/>
            </a:br>
            <a:r>
              <a:rPr lang="en-US" dirty="0" smtClean="0"/>
              <a:t>to fight</a:t>
            </a:r>
          </a:p>
          <a:p>
            <a:pPr lvl="1" eaLnBrk="1" hangingPunct="1">
              <a:defRPr/>
            </a:pPr>
            <a:r>
              <a:rPr lang="en-US" dirty="0" smtClean="0"/>
              <a:t>Lee surrendered, April 9, 1865</a:t>
            </a:r>
          </a:p>
          <a:p>
            <a:pPr lvl="1" eaLnBrk="1" hangingPunct="1">
              <a:defRPr/>
            </a:pPr>
            <a:endParaRPr lang="en-US" dirty="0" smtClean="0"/>
          </a:p>
        </p:txBody>
      </p:sp>
      <p:sp>
        <p:nvSpPr>
          <p:cNvPr id="6" name="Slide Number Placeholder 5"/>
          <p:cNvSpPr>
            <a:spLocks noGrp="1"/>
          </p:cNvSpPr>
          <p:nvPr>
            <p:ph type="sldNum" sz="quarter" idx="10"/>
          </p:nvPr>
        </p:nvSpPr>
        <p:spPr/>
        <p:txBody>
          <a:bodyPr/>
          <a:lstStyle/>
          <a:p>
            <a:pPr>
              <a:defRPr/>
            </a:pPr>
            <a:fld id="{23FF29BF-7AA5-4376-BDCB-671889FA2515}" type="slidenum">
              <a:rPr lang="en-US"/>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457200" y="152400"/>
            <a:ext cx="8229600" cy="914400"/>
          </a:xfrm>
        </p:spPr>
        <p:txBody>
          <a:bodyPr/>
          <a:lstStyle/>
          <a:p>
            <a:pPr algn="ctr" eaLnBrk="1" hangingPunct="1">
              <a:defRPr/>
            </a:pPr>
            <a:r>
              <a:rPr lang="en-US" dirty="0" smtClean="0"/>
              <a:t>The Impact of the War</a:t>
            </a:r>
            <a:endParaRPr lang="en-US" dirty="0"/>
          </a:p>
        </p:txBody>
      </p:sp>
      <p:sp>
        <p:nvSpPr>
          <p:cNvPr id="30723" name="Rectangle 3"/>
          <p:cNvSpPr>
            <a:spLocks noGrp="1" noChangeArrowheads="1"/>
          </p:cNvSpPr>
          <p:nvPr>
            <p:ph idx="1"/>
          </p:nvPr>
        </p:nvSpPr>
        <p:spPr/>
        <p:txBody>
          <a:bodyPr>
            <a:normAutofit lnSpcReduction="10000"/>
          </a:bodyPr>
          <a:lstStyle/>
          <a:p>
            <a:pPr eaLnBrk="1" hangingPunct="1">
              <a:buFont typeface="Wingdings" pitchFamily="16" charset="2"/>
              <a:buChar char="n"/>
              <a:defRPr/>
            </a:pPr>
            <a:r>
              <a:rPr lang="en-US" dirty="0" smtClean="0"/>
              <a:t>Cost of war was immense, both economically and </a:t>
            </a:r>
            <a:r>
              <a:rPr lang="en-US" dirty="0" smtClean="0"/>
              <a:t>socially</a:t>
            </a:r>
          </a:p>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620,000 </a:t>
            </a:r>
            <a:r>
              <a:rPr lang="en-US" dirty="0" smtClean="0"/>
              <a:t>killed</a:t>
            </a:r>
          </a:p>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Spurred </a:t>
            </a:r>
            <a:r>
              <a:rPr lang="en-US" dirty="0" smtClean="0"/>
              <a:t>industrialization</a:t>
            </a:r>
          </a:p>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Impact on worldwide cotton trade </a:t>
            </a:r>
            <a:endParaRPr lang="en-US" dirty="0" smtClean="0"/>
          </a:p>
          <a:p>
            <a:pPr eaLnBrk="1" hangingPunct="1">
              <a:buFont typeface="Wingdings" pitchFamily="16" charset="2"/>
              <a:buChar char="n"/>
              <a:defRPr/>
            </a:pPr>
            <a:endParaRPr lang="en-US" dirty="0" smtClean="0"/>
          </a:p>
          <a:p>
            <a:pPr eaLnBrk="1" hangingPunct="1">
              <a:buFont typeface="Wingdings" pitchFamily="16" charset="2"/>
              <a:buChar char="n"/>
              <a:defRPr/>
            </a:pPr>
            <a:r>
              <a:rPr lang="en-US" dirty="0" smtClean="0"/>
              <a:t>Spiritual toll of the war would last for decades</a:t>
            </a:r>
          </a:p>
          <a:p>
            <a:pPr lvl="1" eaLnBrk="1" hangingPunct="1">
              <a:defRPr/>
            </a:pPr>
            <a:endParaRPr lang="en-US" dirty="0" smtClean="0"/>
          </a:p>
        </p:txBody>
      </p:sp>
      <p:sp>
        <p:nvSpPr>
          <p:cNvPr id="8" name="Slide Number Placeholder 7"/>
          <p:cNvSpPr>
            <a:spLocks noGrp="1"/>
          </p:cNvSpPr>
          <p:nvPr>
            <p:ph type="sldNum" sz="quarter" idx="4294967295"/>
          </p:nvPr>
        </p:nvSpPr>
        <p:spPr>
          <a:xfrm>
            <a:off x="6934200" y="0"/>
            <a:ext cx="2133600" cy="365125"/>
          </a:xfrm>
          <a:prstGeom prst="rect">
            <a:avLst/>
          </a:prstGeom>
        </p:spPr>
        <p:txBody>
          <a:bodyPr/>
          <a:lstStyle/>
          <a:p>
            <a:pPr>
              <a:defRPr/>
            </a:pPr>
            <a:fld id="{1E231572-73E6-4F99-9EE8-1EB142100EDC}" type="slidenum">
              <a:rPr lang="en-US"/>
              <a:pPr>
                <a:defRPr/>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457200"/>
            <a:ext cx="8305800" cy="6019800"/>
          </a:xfrm>
        </p:spPr>
        <p:txBody>
          <a:bodyPr/>
          <a:lstStyle/>
          <a:p>
            <a:pPr algn="l"/>
            <a:r>
              <a:rPr lang="en-US" sz="2800" dirty="0" smtClean="0">
                <a:latin typeface="Times New Roman" pitchFamily="18" charset="0"/>
                <a:cs typeface="Times New Roman" pitchFamily="18" charset="0"/>
              </a:rPr>
              <a:t>South reacted in horror at John Brown’s raid; The Northern abolitionists had provided money and support for the Harpers Ferry raid.</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How could northerners condone or praise this type of rebellion—the idea of sponsor mass insurrection and the murder of women and children?</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Southerners now forced to defend themselves against their own Slaves armed by northern radicals.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The Union had now become too radicalized and was untenable.</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81000"/>
            <a:ext cx="8305800" cy="6172200"/>
          </a:xfrm>
        </p:spPr>
        <p:txBody>
          <a:bodyPr/>
          <a:lstStyle/>
          <a:p>
            <a:pPr algn="l"/>
            <a:r>
              <a:rPr lang="en-US" sz="2800" dirty="0" smtClean="0">
                <a:latin typeface="Times New Roman" pitchFamily="18" charset="0"/>
                <a:cs typeface="Times New Roman" pitchFamily="18" charset="0"/>
              </a:rPr>
              <a:t>Brown polarized the country socially, economically, and politically.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The election of 1860 was to be the catalyst and harbinger to secession.</a:t>
            </a:r>
          </a:p>
          <a:p>
            <a:pPr algn="l"/>
            <a:endParaRPr lang="en-US" sz="2800" dirty="0" smtClean="0">
              <a:latin typeface="Times New Roman" pitchFamily="18" charset="0"/>
              <a:cs typeface="Times New Roman" pitchFamily="18" charset="0"/>
            </a:endParaRP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Even with all the crises of the 1850s, the Union remained united(geographically); even as early as 1860, most southerners never considered secession.</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Southern planters, however, were another matter.</a:t>
            </a: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304800"/>
            <a:ext cx="8534400" cy="6248400"/>
          </a:xfrm>
        </p:spPr>
        <p:txBody>
          <a:bodyPr/>
          <a:lstStyle/>
          <a:p>
            <a:r>
              <a:rPr lang="en-US" sz="2800" dirty="0" smtClean="0">
                <a:latin typeface="Times New Roman" pitchFamily="18" charset="0"/>
                <a:cs typeface="Times New Roman" pitchFamily="18" charset="0"/>
              </a:rPr>
              <a:t>1860 Election</a:t>
            </a:r>
          </a:p>
          <a:p>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Four candidates: Abraham Lincoln (Republican), Stephen A. Douglas (Democrat), John C. Breckinridge (Democrat), and John Bell (Constitutional Union Party).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Lincoln was seen as the abolitionists party;</a:t>
            </a:r>
          </a:p>
          <a:p>
            <a:pPr algn="l"/>
            <a:r>
              <a:rPr lang="en-US" sz="2800" dirty="0" smtClean="0">
                <a:latin typeface="Times New Roman" pitchFamily="18" charset="0"/>
                <a:cs typeface="Times New Roman" pitchFamily="18" charset="0"/>
              </a:rPr>
              <a:t>Douglas was the Popular Sovereignty Party;</a:t>
            </a:r>
          </a:p>
          <a:p>
            <a:pPr algn="l"/>
            <a:r>
              <a:rPr lang="en-US" sz="2800" dirty="0" smtClean="0">
                <a:latin typeface="Times New Roman" pitchFamily="18" charset="0"/>
                <a:cs typeface="Times New Roman" pitchFamily="18" charset="0"/>
              </a:rPr>
              <a:t>Breckinridge was the </a:t>
            </a:r>
            <a:r>
              <a:rPr lang="en-US" sz="2800" dirty="0" err="1" smtClean="0">
                <a:latin typeface="Times New Roman" pitchFamily="18" charset="0"/>
                <a:cs typeface="Times New Roman" pitchFamily="18" charset="0"/>
              </a:rPr>
              <a:t>Slavocracy</a:t>
            </a:r>
            <a:r>
              <a:rPr lang="en-US" sz="2800" dirty="0" smtClean="0">
                <a:latin typeface="Times New Roman" pitchFamily="18" charset="0"/>
                <a:cs typeface="Times New Roman" pitchFamily="18" charset="0"/>
              </a:rPr>
              <a:t> Party;(Cuba)</a:t>
            </a:r>
          </a:p>
          <a:p>
            <a:pPr algn="l"/>
            <a:r>
              <a:rPr lang="en-US" sz="2800" dirty="0" smtClean="0">
                <a:latin typeface="Times New Roman" pitchFamily="18" charset="0"/>
                <a:cs typeface="Times New Roman" pitchFamily="18" charset="0"/>
              </a:rPr>
              <a:t>Bell was the Unionist party (ignore the slave issue).</a:t>
            </a: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228600"/>
            <a:ext cx="8305800" cy="6629400"/>
          </a:xfrm>
        </p:spPr>
        <p:txBody>
          <a:bodyPr/>
          <a:lstStyle/>
          <a:p>
            <a:pPr algn="l"/>
            <a:r>
              <a:rPr lang="en-US" sz="2800" dirty="0" smtClean="0">
                <a:latin typeface="Times New Roman" pitchFamily="18" charset="0"/>
                <a:cs typeface="Times New Roman" pitchFamily="18" charset="0"/>
              </a:rPr>
              <a:t>Lincoln won as a northern moderate, </a:t>
            </a:r>
            <a:r>
              <a:rPr lang="en-US" sz="2800" dirty="0" err="1" smtClean="0">
                <a:latin typeface="Times New Roman" pitchFamily="18" charset="0"/>
                <a:cs typeface="Times New Roman" pitchFamily="18" charset="0"/>
              </a:rPr>
              <a:t>byaccepting</a:t>
            </a:r>
            <a:r>
              <a:rPr lang="en-US" sz="2800" dirty="0" smtClean="0">
                <a:latin typeface="Times New Roman" pitchFamily="18" charset="0"/>
                <a:cs typeface="Times New Roman" pitchFamily="18" charset="0"/>
              </a:rPr>
              <a:t> slavery  where it existed, but not allowing it to expand into the western territories.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The South saw Lincoln’s victory as a referendum against all things Southern—their very way of life.</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Immediately, South Carolina seceded from the Union followed by other slave states.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Secession was not a unanimous ideology—many rejected it outright as foolhardy—South said it was a contract of states in the Union—others agreed with Webster—no, a contract with the people.</a:t>
            </a: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228600"/>
            <a:ext cx="8305800" cy="6629400"/>
          </a:xfrm>
        </p:spPr>
        <p:txBody>
          <a:bodyPr/>
          <a:lstStyle/>
          <a:p>
            <a:pPr algn="l"/>
            <a:r>
              <a:rPr lang="en-US" sz="2800" dirty="0" smtClean="0">
                <a:latin typeface="Times New Roman" pitchFamily="18" charset="0"/>
                <a:cs typeface="Times New Roman" pitchFamily="18" charset="0"/>
              </a:rPr>
              <a:t>Montgomery, Ala 1861, the Confederate States America were formed—Jefferson Davis (MS) President and Alexander H. Stephens (GA) Vice President—they were considered moderates;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Hoping to attract all of the other slave states to join their cause—wanted to return to the true principles</a:t>
            </a:r>
          </a:p>
          <a:p>
            <a:pPr algn="l"/>
            <a:r>
              <a:rPr lang="en-US" sz="2800" dirty="0" smtClean="0">
                <a:latin typeface="Times New Roman" pitchFamily="18" charset="0"/>
                <a:cs typeface="Times New Roman" pitchFamily="18" charset="0"/>
              </a:rPr>
              <a:t>Of the ‘Founding Fathers.’ Sovereignty must be returned to the states.</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Wanted to preserve their social system based on Slave labor. Ironically the war destroyed slavery—Lincoln had sworn to uphold it where it already existed.</a:t>
            </a:r>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57200" y="304800"/>
            <a:ext cx="8305800" cy="6324600"/>
          </a:xfrm>
        </p:spPr>
        <p:txBody>
          <a:bodyPr/>
          <a:lstStyle/>
          <a:p>
            <a:pPr algn="l"/>
            <a:r>
              <a:rPr lang="en-US" sz="2800" dirty="0" smtClean="0">
                <a:latin typeface="Times New Roman" pitchFamily="18" charset="0"/>
                <a:cs typeface="Times New Roman" pitchFamily="18" charset="0"/>
              </a:rPr>
              <a:t>After the War, many southerners said the war was over constitutional issues not slavery—during secession, however, southerners knew the war was about slavery:</a:t>
            </a:r>
          </a:p>
          <a:p>
            <a:pPr algn="l"/>
            <a:endParaRPr lang="en-US" sz="2800" dirty="0" smtClean="0">
              <a:latin typeface="Times New Roman" pitchFamily="18" charset="0"/>
              <a:cs typeface="Times New Roman" pitchFamily="18" charset="0"/>
            </a:endParaRPr>
          </a:p>
          <a:p>
            <a:pPr algn="l"/>
            <a:r>
              <a:rPr lang="en-US" sz="2800" dirty="0" smtClean="0">
                <a:latin typeface="Times New Roman" pitchFamily="18" charset="0"/>
                <a:cs typeface="Times New Roman" pitchFamily="18" charset="0"/>
              </a:rPr>
              <a:t>Alexander H. Stephens—  “Our new government is founded up; its foundations are laid. Its cornerstones rest upon the great truth that the negro is not equal to the white man, that slavery, subordination to the superior race, is his natural and moral condition. This our new government is the first in history, the history of the world, based upon this great physical, philosophical, and truth.”</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381000" y="762000"/>
            <a:ext cx="8382000" cy="5257800"/>
          </a:xfrm>
        </p:spPr>
        <p:txBody>
          <a:bodyPr/>
          <a:lstStyle/>
          <a:p>
            <a:endParaRPr lang="en-US" dirty="0"/>
          </a:p>
          <a:p>
            <a:r>
              <a:rPr lang="en-US" sz="3200" dirty="0">
                <a:latin typeface="Times New Roman" pitchFamily="18" charset="0"/>
                <a:cs typeface="Times New Roman" pitchFamily="18" charset="0"/>
              </a:rPr>
              <a:t>Richmond politicians stated in the Richmond Enquirer,(1864-65) “it is absurd to pretend that a government desirous of restoring the Union would adopt such measures as the confiscation of private property, the emancipation of slaves, the division of a sovereign state without its consent.” (Shelby Foote page 884 </a:t>
            </a:r>
            <a:r>
              <a:rPr lang="en-US" sz="3200" dirty="0" err="1">
                <a:latin typeface="Times New Roman" pitchFamily="18" charset="0"/>
                <a:cs typeface="Times New Roman" pitchFamily="18" charset="0"/>
              </a:rPr>
              <a:t>Vol</a:t>
            </a:r>
            <a:r>
              <a:rPr lang="en-US" sz="3200" dirty="0">
                <a:latin typeface="Times New Roman" pitchFamily="18" charset="0"/>
                <a:cs typeface="Times New Roman" pitchFamily="18" charset="0"/>
              </a:rPr>
              <a:t> II) the struggle must be renewed between generations yet unborn &gt;…</a:t>
            </a:r>
          </a:p>
          <a:p>
            <a:endParaRPr lang="en-US" sz="3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260</TotalTime>
  <Words>1717</Words>
  <Application>Microsoft Office PowerPoint</Application>
  <PresentationFormat>On-screen Show (4:3)</PresentationFormat>
  <Paragraphs>203</Paragraphs>
  <Slides>28</Slides>
  <Notes>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Paper</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The Union Home Front</vt:lpstr>
      <vt:lpstr>Gone to Be a Soldier</vt:lpstr>
      <vt:lpstr>Camp Life</vt:lpstr>
      <vt:lpstr>Slide 25</vt:lpstr>
      <vt:lpstr>The Union’s Triumph</vt:lpstr>
      <vt:lpstr>Slide 27</vt:lpstr>
      <vt:lpstr>The Impact of the War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dc:creator>
  <cp:lastModifiedBy>Stephanie</cp:lastModifiedBy>
  <cp:revision>24</cp:revision>
  <dcterms:created xsi:type="dcterms:W3CDTF">2011-01-04T16:49:45Z</dcterms:created>
  <dcterms:modified xsi:type="dcterms:W3CDTF">2011-04-06T12:19:55Z</dcterms:modified>
</cp:coreProperties>
</file>