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86" r:id="rId5"/>
    <p:sldId id="288" r:id="rId6"/>
    <p:sldId id="289" r:id="rId7"/>
    <p:sldId id="290" r:id="rId8"/>
    <p:sldId id="291" r:id="rId9"/>
    <p:sldId id="259" r:id="rId10"/>
    <p:sldId id="287" r:id="rId11"/>
    <p:sldId id="292" r:id="rId12"/>
    <p:sldId id="293" r:id="rId13"/>
    <p:sldId id="294" r:id="rId14"/>
    <p:sldId id="262" r:id="rId15"/>
    <p:sldId id="263" r:id="rId16"/>
    <p:sldId id="264" r:id="rId17"/>
    <p:sldId id="295" r:id="rId18"/>
    <p:sldId id="268" r:id="rId19"/>
    <p:sldId id="280" r:id="rId20"/>
    <p:sldId id="271" r:id="rId21"/>
    <p:sldId id="297" r:id="rId22"/>
    <p:sldId id="298" r:id="rId23"/>
    <p:sldId id="299" r:id="rId24"/>
    <p:sldId id="269" r:id="rId25"/>
    <p:sldId id="276" r:id="rId26"/>
    <p:sldId id="277" r:id="rId27"/>
    <p:sldId id="278" r:id="rId28"/>
    <p:sldId id="296" r:id="rId29"/>
    <p:sldId id="279" r:id="rId30"/>
    <p:sldId id="282" r:id="rId31"/>
    <p:sldId id="281" r:id="rId32"/>
    <p:sldId id="283" r:id="rId33"/>
    <p:sldId id="273" r:id="rId34"/>
    <p:sldId id="284" r:id="rId35"/>
    <p:sldId id="285" r:id="rId36"/>
    <p:sldId id="27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35" autoAdjust="0"/>
    <p:restoredTop sz="94660"/>
  </p:normalViewPr>
  <p:slideViewPr>
    <p:cSldViewPr>
      <p:cViewPr varScale="1">
        <p:scale>
          <a:sx n="83" d="100"/>
          <a:sy n="83" d="100"/>
        </p:scale>
        <p:origin x="-8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D6252-9725-4BD0-A3DF-FEF0DA4C5A38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B74C5-9D1D-4739-A9CC-04F00DA95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C3F881-51D6-4C6F-A75A-6C5AFDAB246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45899-77E5-42CE-8093-7B8D6BB34460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C8B1CD-353B-42E6-B934-827FDBD5EA5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58E90F-5712-4B4D-A022-E07D5958D15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4502C-3B6C-4048-8547-60100E67219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2DED06-0B61-46C7-A8CB-0FC88E7F89F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BEA5A-FC39-4492-913D-7BF192A8378F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14D407-4F4A-425E-A69C-6B907F8F1F2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04710E-7AC5-4266-A4C6-5B87BD48F27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828DC5-A131-42D5-9A3C-C58DF23C961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7A28-3D9A-410A-9023-8342B4B12EE7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C648-CCCC-4687-8930-769076C0C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7A28-3D9A-410A-9023-8342B4B12EE7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C648-CCCC-4687-8930-769076C0C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7A28-3D9A-410A-9023-8342B4B12EE7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C648-CCCC-4687-8930-769076C0C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8430E-67CD-430D-99CC-53118177F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D6D6FC8-5AE5-4A77-9AFD-E2F790478D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7A28-3D9A-410A-9023-8342B4B12EE7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C648-CCCC-4687-8930-769076C0C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7A28-3D9A-410A-9023-8342B4B12EE7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C648-CCCC-4687-8930-769076C0C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7A28-3D9A-410A-9023-8342B4B12EE7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C648-CCCC-4687-8930-769076C0C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7A28-3D9A-410A-9023-8342B4B12EE7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C648-CCCC-4687-8930-769076C0C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7A28-3D9A-410A-9023-8342B4B12EE7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C648-CCCC-4687-8930-769076C0C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7A28-3D9A-410A-9023-8342B4B12EE7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C648-CCCC-4687-8930-769076C0C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7A28-3D9A-410A-9023-8342B4B12EE7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C648-CCCC-4687-8930-769076C0C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7A28-3D9A-410A-9023-8342B4B12EE7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C648-CCCC-4687-8930-769076C0C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97A28-3D9A-410A-9023-8342B4B12EE7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AC648-CCCC-4687-8930-769076C0C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alifornia" TargetMode="External"/><Relationship Id="rId3" Type="http://schemas.openxmlformats.org/officeDocument/2006/relationships/hyperlink" Target="http://en.wikipedia.org/wiki/Gold" TargetMode="External"/><Relationship Id="rId7" Type="http://schemas.openxmlformats.org/officeDocument/2006/relationships/hyperlink" Target="#cite_note-0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oloma,_California" TargetMode="External"/><Relationship Id="rId5" Type="http://schemas.openxmlformats.org/officeDocument/2006/relationships/hyperlink" Target="http://en.wikipedia.org/wiki/Sutter's_Mill" TargetMode="External"/><Relationship Id="rId10" Type="http://schemas.openxmlformats.org/officeDocument/2006/relationships/hyperlink" Target="http://en.wikipedia.org/wiki/Native_Americans_in_the_United_States" TargetMode="External"/><Relationship Id="rId4" Type="http://schemas.openxmlformats.org/officeDocument/2006/relationships/hyperlink" Target="http://en.wikipedia.org/wiki/James_W._Marshall" TargetMode="External"/><Relationship Id="rId9" Type="http://schemas.openxmlformats.org/officeDocument/2006/relationships/hyperlink" Target="http://en.wikipedia.org/wiki/United_State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hinese_peopl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en.wikipedia.org/wiki/Immigrant" TargetMode="External"/><Relationship Id="rId4" Type="http://schemas.openxmlformats.org/officeDocument/2006/relationships/hyperlink" Target="http://en.wikipedia.org/wiki/Latin_America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d/d3/Gullgraver_1850_California.jpg" TargetMode="Externa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5943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000" b="1" dirty="0" smtClean="0">
                <a:solidFill>
                  <a:schemeClr val="tx1"/>
                </a:solidFill>
              </a:rPr>
              <a:t>Westward Expansion</a:t>
            </a:r>
          </a:p>
          <a:p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And</a:t>
            </a:r>
          </a:p>
          <a:p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Dissolution of the Union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367338"/>
            <a:ext cx="5678488" cy="80486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Alamo—Davy Crockett dies a hero.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02" name="Picture 2" descr="http://www.texasescapes.com/SanAntonioTx/Alamo/AlamoBattlePaintingTexasStateLibraryNArchives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970" r="1970"/>
          <a:stretch>
            <a:fillRect/>
          </a:stretch>
        </p:blipFill>
        <p:spPr bwMode="auto">
          <a:xfrm>
            <a:off x="1066800" y="304800"/>
            <a:ext cx="7010400" cy="4952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Texas becomes a republic, but it would be a few years before it would be a state. 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Northerners were leery of allowing statehood due to the slave state and free state balance.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1840s John Tyler and James K. Polk—this changes the Texas dynamic.  Both were pro-slavery advocates and pro statehood.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Polk secured the Oregon boundary 54 40 or fight with Great Britain—clear now to focus on Texas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was able to push through annexation in 1845—the issue, the southern boundary between Texas and Mexico.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sent John Slidell with 20 million dollars to deal with Mexico (purchase California and New Mexico also)—they refused.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Mexico gave California to England for debt relief—it would be disastrous. America claimed the border was the Rio Grande—Mexico said it was the Nueces River.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65532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Polk dispatched Zachary Taylor to the Rio Grande to protect American interest—the war was no on.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(first war where journalist were embedded with troops)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was a two year war—America was victorious; now controlled all of Northern Mexico.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to do with slavery placed an enormous strain on the two-party system—Third Party emerged—The Free Soil Party—dedicated to blocking slavery from the territories.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16" charset="2"/>
              <a:buChar char="n"/>
              <a:defRPr/>
            </a:pPr>
            <a:r>
              <a:rPr lang="en-US" b="1" dirty="0" smtClean="0"/>
              <a:t>The Price of Victory</a:t>
            </a:r>
          </a:p>
          <a:p>
            <a:pPr lvl="1" eaLnBrk="1" hangingPunct="1">
              <a:defRPr/>
            </a:pPr>
            <a:r>
              <a:rPr lang="en-US" b="1" dirty="0" smtClean="0"/>
              <a:t>Conquest of Mexico brought slavery to the center of national politics (westward expansion was on)</a:t>
            </a:r>
          </a:p>
          <a:p>
            <a:pPr lvl="1" eaLnBrk="1" hangingPunct="1">
              <a:defRPr/>
            </a:pPr>
            <a:endParaRPr lang="en-US" b="1" dirty="0" smtClean="0"/>
          </a:p>
          <a:p>
            <a:pPr eaLnBrk="1" hangingPunct="1">
              <a:buFont typeface="Wingdings" pitchFamily="16" charset="2"/>
              <a:buChar char="n"/>
              <a:defRPr/>
            </a:pPr>
            <a:r>
              <a:rPr lang="en-US" b="1" dirty="0" smtClean="0"/>
              <a:t>The Rise of the Slavery Issue</a:t>
            </a:r>
          </a:p>
          <a:p>
            <a:pPr lvl="1" eaLnBrk="1" hangingPunct="1">
              <a:defRPr/>
            </a:pPr>
            <a:r>
              <a:rPr lang="en-US" b="1" dirty="0" smtClean="0"/>
              <a:t>Northern discontent—Free Soil Party—morph into the Republican party</a:t>
            </a:r>
          </a:p>
          <a:p>
            <a:pPr lvl="1" eaLnBrk="1" hangingPunct="1">
              <a:defRPr/>
            </a:pPr>
            <a:r>
              <a:rPr lang="en-US" b="1" dirty="0" smtClean="0"/>
              <a:t>Wilmot Proviso—banned slavery from all conquered lands from Mexico</a:t>
            </a:r>
          </a:p>
          <a:p>
            <a:pPr lvl="1" eaLnBrk="1" hangingPunct="1">
              <a:defRPr/>
            </a:pPr>
            <a:r>
              <a:rPr lang="en-US" b="1" dirty="0" smtClean="0"/>
              <a:t>Southerners denounced the Proviso as a veiled attack against slavery.</a:t>
            </a:r>
          </a:p>
          <a:p>
            <a:pPr lvl="1" eaLnBrk="1" hangingPunct="1">
              <a:defRPr/>
            </a:pPr>
            <a:endParaRPr lang="en-US" b="1" dirty="0" smtClean="0"/>
          </a:p>
          <a:p>
            <a:pPr lvl="1" eaLnBrk="1" hangingPunct="1">
              <a:defRPr/>
            </a:pPr>
            <a:r>
              <a:rPr lang="en-US" b="1" dirty="0" smtClean="0"/>
              <a:t>Polk tried to get support for extending the 36 30 Mo compromise line all the way to California—Northerners opposed—an attempt to bring slavery into the conquered territories.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0C8D0-FD03-445D-9AFE-97BEBBD145E3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16" charset="2"/>
              <a:buChar char="n"/>
              <a:defRPr/>
            </a:pPr>
            <a:endParaRPr lang="en-US" dirty="0" smtClean="0"/>
          </a:p>
          <a:p>
            <a:pPr eaLnBrk="1" hangingPunct="1">
              <a:buFont typeface="Wingdings" pitchFamily="16" charset="2"/>
              <a:buChar char="n"/>
              <a:defRPr/>
            </a:pPr>
            <a:r>
              <a:rPr lang="en-US" b="1" dirty="0" smtClean="0"/>
              <a:t>The Gold Rush (California an issue now)</a:t>
            </a:r>
          </a:p>
          <a:p>
            <a:pPr>
              <a:buFont typeface="Wingdings" pitchFamily="16" charset="2"/>
              <a:buChar char="n"/>
              <a:defRPr/>
            </a:pPr>
            <a:r>
              <a:rPr lang="en-US" dirty="0" smtClean="0"/>
              <a:t>began on January 24, 1848, when </a:t>
            </a:r>
            <a:r>
              <a:rPr lang="en-US" dirty="0" smtClean="0">
                <a:hlinkClick r:id="rId3" action="ppaction://hlinkfile"/>
              </a:rPr>
              <a:t>gold</a:t>
            </a:r>
            <a:r>
              <a:rPr lang="en-US" dirty="0" smtClean="0"/>
              <a:t> was found by </a:t>
            </a:r>
            <a:r>
              <a:rPr lang="en-US" dirty="0" smtClean="0">
                <a:hlinkClick r:id="rId4" action="ppaction://hlinkfile"/>
              </a:rPr>
              <a:t>James W. Marshall</a:t>
            </a:r>
            <a:r>
              <a:rPr lang="en-US" dirty="0" smtClean="0"/>
              <a:t> at </a:t>
            </a:r>
            <a:r>
              <a:rPr lang="en-US" dirty="0" smtClean="0">
                <a:hlinkClick r:id="rId5" action="ppaction://hlinkfile"/>
              </a:rPr>
              <a:t>Sutter's Mill</a:t>
            </a:r>
            <a:r>
              <a:rPr lang="en-US" dirty="0" smtClean="0"/>
              <a:t>, in </a:t>
            </a:r>
            <a:r>
              <a:rPr lang="en-US" dirty="0" smtClean="0">
                <a:hlinkClick r:id="rId6" action="ppaction://hlinkfile"/>
              </a:rPr>
              <a:t>Coloma, California</a:t>
            </a:r>
            <a:r>
              <a:rPr lang="en-US" dirty="0" smtClean="0"/>
              <a:t>.</a:t>
            </a:r>
            <a:r>
              <a:rPr lang="en-US" baseline="30000" dirty="0" smtClean="0">
                <a:hlinkClick r:id="rId7" action="ppaction://hlinkfile"/>
              </a:rPr>
              <a:t>[1]</a:t>
            </a:r>
            <a:r>
              <a:rPr lang="en-US" dirty="0" smtClean="0"/>
              <a:t> News of the discovery brought some 300,000 people to </a:t>
            </a:r>
            <a:r>
              <a:rPr lang="en-US" dirty="0" smtClean="0">
                <a:hlinkClick r:id="rId8" action="ppaction://hlinkfile"/>
              </a:rPr>
              <a:t>California</a:t>
            </a:r>
            <a:r>
              <a:rPr lang="en-US" dirty="0" smtClean="0"/>
              <a:t> from the rest of the </a:t>
            </a:r>
            <a:r>
              <a:rPr lang="en-US" dirty="0" smtClean="0">
                <a:hlinkClick r:id="rId9" action="ppaction://hlinkfile"/>
              </a:rPr>
              <a:t>United States</a:t>
            </a:r>
            <a:r>
              <a:rPr lang="en-US" dirty="0" smtClean="0"/>
              <a:t> and abroad.</a:t>
            </a:r>
          </a:p>
          <a:p>
            <a:pPr>
              <a:buFont typeface="Wingdings" pitchFamily="16" charset="2"/>
              <a:buChar char="n"/>
              <a:defRPr/>
            </a:pPr>
            <a:endParaRPr lang="en-US" b="1" dirty="0" smtClean="0"/>
          </a:p>
          <a:p>
            <a:pPr>
              <a:buFont typeface="Wingdings" pitchFamily="16" charset="2"/>
              <a:buChar char="n"/>
              <a:defRPr/>
            </a:pPr>
            <a:r>
              <a:rPr lang="en-US" dirty="0" smtClean="0"/>
              <a:t>The human and environmental costs of the Gold Rush were substantial. </a:t>
            </a:r>
            <a:r>
              <a:rPr lang="en-US" dirty="0" smtClean="0">
                <a:hlinkClick r:id="rId10" action="ppaction://hlinkfile" tooltip="Native Americans in the United States"/>
              </a:rPr>
              <a:t>Native Americans</a:t>
            </a:r>
            <a:r>
              <a:rPr lang="en-US" dirty="0" smtClean="0"/>
              <a:t>, dependent on traditional hunting and gathering, became the victims of starvation and disease, as gravel, silt and toxic chemicals from prospecting operations killed fish and destroyed habitats</a:t>
            </a:r>
            <a:endParaRPr lang="en-US" b="1" dirty="0" smtClean="0"/>
          </a:p>
          <a:p>
            <a:pPr eaLnBrk="1" hangingPunct="1">
              <a:buNone/>
              <a:defRPr/>
            </a:pPr>
            <a:endParaRPr lang="en-US" b="1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9A7848-CB16-4C13-9B4E-56BF1E58F9A5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534400" cy="640080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16" charset="2"/>
              <a:buChar char="n"/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Instant City: San Francisco</a:t>
            </a:r>
          </a:p>
          <a:p>
            <a:pPr lvl="1" eaLnBrk="1" hangingPunct="1">
              <a:defRPr/>
            </a:pPr>
            <a:r>
              <a:rPr lang="en-US" sz="2800" b="1" dirty="0" smtClean="0"/>
              <a:t>San Francisco’s chaotic growth</a:t>
            </a:r>
          </a:p>
          <a:p>
            <a:pPr lvl="1" eaLnBrk="1" hangingPunct="1">
              <a:defRPr/>
            </a:pPr>
            <a:r>
              <a:rPr lang="en-US" sz="2800" b="1" dirty="0" smtClean="0"/>
              <a:t>Land prices soared, speculation was rampant, and commercial forces became paramount</a:t>
            </a:r>
          </a:p>
          <a:p>
            <a:pPr lvl="1" eaLnBrk="1" hangingPunct="1">
              <a:defRPr/>
            </a:pPr>
            <a:endParaRPr lang="en-US" sz="2800" b="1" dirty="0" smtClean="0"/>
          </a:p>
          <a:p>
            <a:pPr eaLnBrk="1" hangingPunct="1">
              <a:buFont typeface="Wingdings" pitchFamily="16" charset="2"/>
              <a:buChar char="n"/>
              <a:defRPr/>
            </a:pPr>
            <a:r>
              <a:rPr lang="en-US" b="1" dirty="0" smtClean="0"/>
              <a:t>The Migration from China</a:t>
            </a:r>
          </a:p>
          <a:p>
            <a:pPr lvl="1" eaLnBrk="1" hangingPunct="1">
              <a:defRPr/>
            </a:pPr>
            <a:r>
              <a:rPr lang="en-US" sz="2800" b="1" dirty="0" smtClean="0"/>
              <a:t>In 1860 San Francisco was 50 percent foreign-born</a:t>
            </a:r>
          </a:p>
          <a:p>
            <a:pPr lvl="1" eaLnBrk="1" hangingPunct="1">
              <a:defRPr/>
            </a:pPr>
            <a:r>
              <a:rPr lang="en-US" sz="2800" b="1" dirty="0" smtClean="0"/>
              <a:t>Most Chinese who arrived came from Southern China around Canton</a:t>
            </a:r>
          </a:p>
          <a:p>
            <a:pPr lvl="1">
              <a:defRPr/>
            </a:pPr>
            <a:r>
              <a:rPr lang="en-US" sz="2800" dirty="0" smtClean="0"/>
              <a:t>After the initial boom was ending, explicitly anti-foreign and racist attacks, laws and confiscatory taxes sought to drive out foreigners from the mines, but especially the </a:t>
            </a:r>
            <a:r>
              <a:rPr lang="en-US" sz="2800" dirty="0" smtClean="0">
                <a:hlinkClick r:id="rId3" action="ppaction://hlinkfile" tooltip="Chinese people"/>
              </a:rPr>
              <a:t>Chinese</a:t>
            </a:r>
            <a:r>
              <a:rPr lang="en-US" sz="2800" dirty="0" smtClean="0"/>
              <a:t> and </a:t>
            </a:r>
            <a:r>
              <a:rPr lang="en-US" sz="2800" dirty="0" smtClean="0">
                <a:hlinkClick r:id="rId4" action="ppaction://hlinkfile" tooltip="Latin America"/>
              </a:rPr>
              <a:t>Latin American</a:t>
            </a:r>
            <a:r>
              <a:rPr lang="en-US" sz="2800" dirty="0" smtClean="0"/>
              <a:t> </a:t>
            </a:r>
            <a:r>
              <a:rPr lang="en-US" sz="2800" dirty="0" smtClean="0">
                <a:hlinkClick r:id="rId5" action="ppaction://hlinkfile" tooltip="Immigrant"/>
              </a:rPr>
              <a:t>immigrants</a:t>
            </a:r>
            <a:r>
              <a:rPr lang="en-US" sz="2800" dirty="0" smtClean="0"/>
              <a:t>  </a:t>
            </a:r>
            <a:endParaRPr lang="en-US" sz="28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579CD7-CDA8-4378-86B2-C2424B492F7B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6400" y="5867400"/>
            <a:ext cx="5486400" cy="80486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Gold Rush ‘49er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icture Placeholder 2"/>
          <p:cNvSpPr txBox="1">
            <a:spLocks/>
          </p:cNvSpPr>
          <p:nvPr/>
        </p:nvSpPr>
        <p:spPr>
          <a:xfrm>
            <a:off x="1752600" y="685800"/>
            <a:ext cx="5486400" cy="4114800"/>
          </a:xfrm>
          <a:prstGeom prst="rect">
            <a:avLst/>
          </a:prstGeom>
        </p:spPr>
      </p:sp>
      <p:pic>
        <p:nvPicPr>
          <p:cNvPr id="52226" name="Picture 2" descr="File:Gullgraver 1850 California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22204" b="22204"/>
          <a:stretch>
            <a:fillRect/>
          </a:stretch>
        </p:blipFill>
        <p:spPr bwMode="auto">
          <a:xfrm>
            <a:off x="762000" y="228600"/>
            <a:ext cx="73914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lvl="1" eaLnBrk="1" hangingPunct="1">
              <a:buNone/>
              <a:defRPr/>
            </a:pPr>
            <a:endParaRPr lang="en-US" b="1" dirty="0" smtClean="0"/>
          </a:p>
          <a:p>
            <a:pPr eaLnBrk="1" hangingPunct="1">
              <a:buFont typeface="Wingdings" pitchFamily="16" charset="2"/>
              <a:buChar char="n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Caning of Charles Sumner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May 22, 1856: Rep. Preston Brooks caned Sen. Sumner in reaction to the latter’s slander of a relative of Brooks’</a:t>
            </a:r>
          </a:p>
          <a:p>
            <a:pPr lvl="1" eaLnBrk="1" hangingPunct="1">
              <a:buNone/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Significance of the caning was in its imagery of the violence South was willing to undertake in defense of slavery</a:t>
            </a:r>
          </a:p>
          <a:p>
            <a:pPr lvl="1" eaLnBrk="1" hangingPunct="1"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 defamed and mocked Brooks’ Uncle Andrew Butler who had suffered from a stroke—</a:t>
            </a:r>
          </a:p>
          <a:p>
            <a:pPr lvl="1" eaLnBrk="1" hangingPunct="1">
              <a:buNone/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(So did Brooks cane him for the slave issue or for mocking his uncle’s infirmity)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3F8E3B-9B8E-450F-9074-E21D8990012B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sz="3600">
                <a:cs typeface="Times New Roman" pitchFamily="18" charset="0"/>
              </a:rPr>
              <a:t>Kansas-Nebraska Act</a:t>
            </a:r>
            <a:r>
              <a:rPr lang="en-US" sz="3600"/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685800"/>
            <a:ext cx="4343400" cy="5943600"/>
          </a:xfrm>
        </p:spPr>
        <p:txBody>
          <a:bodyPr/>
          <a:lstStyle/>
          <a:p>
            <a:r>
              <a:rPr lang="en-US" sz="2400">
                <a:cs typeface="Times New Roman" pitchFamily="18" charset="0"/>
              </a:rPr>
              <a:t>This was a bill introduced by Stephen Douglas that introduced the concept of Popular Sovereignty.</a:t>
            </a:r>
            <a:r>
              <a:rPr lang="en-US" sz="2400"/>
              <a:t> </a:t>
            </a:r>
          </a:p>
          <a:p>
            <a:endParaRPr lang="en-US" sz="2400"/>
          </a:p>
          <a:p>
            <a:r>
              <a:rPr lang="en-US" sz="2400"/>
              <a:t>Allow the population by ballot to decide on the slavery issue.</a:t>
            </a:r>
          </a:p>
          <a:p>
            <a:endParaRPr lang="en-US" sz="2400"/>
          </a:p>
          <a:p>
            <a:r>
              <a:rPr lang="en-US" sz="2400">
                <a:cs typeface="Times New Roman" pitchFamily="18" charset="0"/>
              </a:rPr>
              <a:t>It created a political explosion and people who originally had no opinion on slavery now jumped onto the slavery bandwagon</a:t>
            </a:r>
            <a:r>
              <a:rPr lang="en-US" sz="2400"/>
              <a:t> </a:t>
            </a:r>
          </a:p>
        </p:txBody>
      </p:sp>
      <p:pic>
        <p:nvPicPr>
          <p:cNvPr id="51207" name="Picture 7" descr="http://hd.housedivided.dickinson.edu/files/images/HD_douglasSA2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19600" y="685800"/>
            <a:ext cx="4495800" cy="5715000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8229600" cy="5364163"/>
          </a:xfrm>
        </p:spPr>
        <p:txBody>
          <a:bodyPr/>
          <a:lstStyle/>
          <a:p>
            <a:pPr eaLnBrk="1" hangingPunct="1">
              <a:buFont typeface="Wingdings" pitchFamily="16" charset="2"/>
              <a:buChar char="n"/>
              <a:defRPr/>
            </a:pPr>
            <a:endParaRPr lang="en-US" dirty="0" smtClean="0"/>
          </a:p>
          <a:p>
            <a:pPr eaLnBrk="1" hangingPunct="1">
              <a:buFont typeface="Wingdings" pitchFamily="16" charset="2"/>
              <a:buChar char="n"/>
              <a:defRPr/>
            </a:pPr>
            <a:r>
              <a:rPr lang="en-US" b="1" dirty="0" smtClean="0"/>
              <a:t>“The expansion of the United States to the Pacific was a process involving many overlapping and diverse frontiers—of cultures, peoples, and even animals and disease….Ominously, the acquisition of new lands also reopened the debate over slavery and the Union.”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56477F-8A3C-4F1F-80A1-2EA420A4A344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4419600"/>
          </a:xfrm>
        </p:spPr>
        <p:txBody>
          <a:bodyPr/>
          <a:lstStyle/>
          <a:p>
            <a:pPr eaLnBrk="1" hangingPunct="1">
              <a:buFont typeface="Wingdings" pitchFamily="16" charset="2"/>
              <a:buChar char="n"/>
              <a:defRPr/>
            </a:pPr>
            <a:r>
              <a:rPr lang="en-US" sz="3200" b="1" dirty="0" smtClean="0"/>
              <a:t>The Lecompton Constitution</a:t>
            </a:r>
          </a:p>
          <a:p>
            <a:pPr eaLnBrk="1" hangingPunct="1">
              <a:buNone/>
              <a:defRPr/>
            </a:pPr>
            <a:endParaRPr lang="en-US" sz="3200" b="1" dirty="0" smtClean="0"/>
          </a:p>
          <a:p>
            <a:pPr lvl="1" eaLnBrk="1" hangingPunct="1">
              <a:defRPr/>
            </a:pPr>
            <a:r>
              <a:rPr lang="en-US" sz="3200" b="1" dirty="0" smtClean="0"/>
              <a:t>Proslavery forces in Kansas crafted constitution to protect slavery</a:t>
            </a:r>
          </a:p>
          <a:p>
            <a:pPr lvl="1" eaLnBrk="1" hangingPunct="1">
              <a:defRPr/>
            </a:pPr>
            <a:endParaRPr lang="en-US" sz="3200" b="1" dirty="0" smtClean="0"/>
          </a:p>
          <a:p>
            <a:pPr lvl="1" eaLnBrk="1" hangingPunct="1">
              <a:defRPr/>
            </a:pPr>
            <a:r>
              <a:rPr lang="en-US" sz="3200" b="1" dirty="0" smtClean="0"/>
              <a:t>Congress returned the constitution to Kansas for another vote, in which it failed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914400" y="5257800"/>
            <a:ext cx="7315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“The attempt to force slavery on the people of Kansas drove many conservative northerners into the Republican party.”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178B7-AE47-43AC-B1A3-FF4E0EE6E9FE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Lecompton Constitution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The </a:t>
            </a:r>
            <a:r>
              <a:rPr lang="en-US" sz="2800" b="1" dirty="0" smtClean="0"/>
              <a:t>Lecompton Constitution</a:t>
            </a:r>
            <a:r>
              <a:rPr lang="en-US" sz="2800" dirty="0" smtClean="0"/>
              <a:t> was the second of four proposed constitutions </a:t>
            </a:r>
            <a:r>
              <a:rPr lang="en-US" sz="2800" dirty="0" smtClean="0"/>
              <a:t> </a:t>
            </a:r>
            <a:r>
              <a:rPr lang="en-US" sz="2800" dirty="0" smtClean="0"/>
              <a:t>(it was preceded by the </a:t>
            </a:r>
            <a:r>
              <a:rPr lang="en-US" sz="2800" dirty="0" smtClean="0"/>
              <a:t>Topeka </a:t>
            </a:r>
            <a:r>
              <a:rPr lang="en-US" sz="2800" dirty="0" smtClean="0"/>
              <a:t>Constitution and followed by the Leavenworth and Wyandotte</a:t>
            </a:r>
            <a:r>
              <a:rPr lang="en-US" sz="2800" dirty="0" smtClean="0"/>
              <a:t>). </a:t>
            </a:r>
            <a:r>
              <a:rPr lang="en-US" sz="2800" dirty="0" smtClean="0"/>
              <a:t>The document was written in response to the anti-slavery position of the 1855 Topeka Constitution of James H. Lane and other free-state advocates</a:t>
            </a:r>
            <a:r>
              <a:rPr lang="en-US" sz="2800" dirty="0" smtClean="0"/>
              <a:t>. </a:t>
            </a:r>
            <a:r>
              <a:rPr lang="en-US" sz="2800" dirty="0" smtClean="0"/>
              <a:t>The territorial legislature, consisting mostly of slave-owners, met at the designated capital of Lecompton in September 1857 to produce a rival document</a:t>
            </a:r>
            <a:r>
              <a:rPr lang="en-US" sz="2800" dirty="0" smtClean="0"/>
              <a:t>. </a:t>
            </a:r>
            <a:r>
              <a:rPr lang="en-US" sz="2800" dirty="0" smtClean="0"/>
              <a:t>Free-state supporters, who comprised a large majority of actual settlers, boycotted the vote. Buchanan's appointee as territorial governor of Kansas, Robert J. Walker, although a strong defender of slavery, opposed the blatant injustice of the Constitution and resigned rather than implement it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This new constitution enshrined </a:t>
            </a:r>
            <a:r>
              <a:rPr lang="en-US" dirty="0" smtClean="0"/>
              <a:t>slavery </a:t>
            </a:r>
            <a:r>
              <a:rPr lang="en-US" dirty="0" smtClean="0"/>
              <a:t>and protected the rights of slaveholders. </a:t>
            </a:r>
            <a:r>
              <a:rPr lang="en-US" dirty="0" smtClean="0"/>
              <a:t>Ii also provided </a:t>
            </a:r>
            <a:r>
              <a:rPr lang="en-US" dirty="0" smtClean="0"/>
              <a:t>for a </a:t>
            </a:r>
            <a:r>
              <a:rPr lang="en-US" dirty="0" smtClean="0"/>
              <a:t>referendum of popular sovereignty. </a:t>
            </a:r>
            <a:endParaRPr lang="en-US" dirty="0" smtClean="0"/>
          </a:p>
          <a:p>
            <a:r>
              <a:rPr lang="en-US" dirty="0" smtClean="0"/>
              <a:t>Both the Topeka and Lecompton constitutions were placed before the people of the Kansas Territory for a vote, and both votes were boycotted by supporters of the opposing faction. </a:t>
            </a:r>
            <a:r>
              <a:rPr lang="en-US" dirty="0" smtClean="0"/>
              <a:t>The Lecompton vote </a:t>
            </a:r>
            <a:r>
              <a:rPr lang="en-US" dirty="0" smtClean="0"/>
              <a:t>boiled down to a </a:t>
            </a:r>
            <a:r>
              <a:rPr lang="en-US" dirty="0" smtClean="0"/>
              <a:t>"</a:t>
            </a:r>
            <a:r>
              <a:rPr lang="en-US" dirty="0" smtClean="0"/>
              <a:t>Constitution with Slavery" v. "Constitution with no Slavery." But the "Constitution with no Slavery" clause would have not made Kansas a free state; it merely </a:t>
            </a:r>
            <a:r>
              <a:rPr lang="en-US" dirty="0" smtClean="0"/>
              <a:t>banned </a:t>
            </a:r>
            <a:r>
              <a:rPr lang="en-US" dirty="0" smtClean="0"/>
              <a:t>future importation of slaves into </a:t>
            </a:r>
            <a:r>
              <a:rPr lang="en-US" dirty="0" smtClean="0"/>
              <a:t>Kansas. </a:t>
            </a:r>
          </a:p>
          <a:p>
            <a:r>
              <a:rPr lang="en-US" dirty="0" smtClean="0"/>
              <a:t>Boycotted </a:t>
            </a:r>
            <a:r>
              <a:rPr lang="en-US" dirty="0" smtClean="0"/>
              <a:t>by free-</a:t>
            </a:r>
            <a:r>
              <a:rPr lang="en-US" dirty="0" err="1" smtClean="0"/>
              <a:t>soilers</a:t>
            </a:r>
            <a:r>
              <a:rPr lang="en-US" dirty="0" smtClean="0"/>
              <a:t>, </a:t>
            </a:r>
            <a:r>
              <a:rPr lang="en-US" dirty="0" smtClean="0"/>
              <a:t>both </a:t>
            </a:r>
            <a:r>
              <a:rPr lang="en-US" dirty="0" smtClean="0"/>
              <a:t>it and the Topeka Constitution were sent to Washington for approval by Congress.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</a:t>
            </a:r>
            <a:r>
              <a:rPr lang="en-US" sz="2800" dirty="0" smtClean="0"/>
              <a:t>President Buchanan endorsed the Lecompton </a:t>
            </a:r>
            <a:r>
              <a:rPr lang="en-US" sz="2800" dirty="0" smtClean="0"/>
              <a:t>Constitution. </a:t>
            </a:r>
            <a:r>
              <a:rPr lang="en-US" sz="2800" dirty="0" smtClean="0"/>
              <a:t>While the president received the support of the Southern Democrats, many Northern Democrats, led by Stephen A. Douglas, sided with the Republicans in opposition to the constitution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dirty="0" smtClean="0"/>
              <a:t>new referendum </a:t>
            </a:r>
            <a:r>
              <a:rPr lang="en-US" sz="2800" dirty="0" smtClean="0"/>
              <a:t>was </a:t>
            </a:r>
            <a:r>
              <a:rPr lang="en-US" sz="2800" dirty="0" smtClean="0"/>
              <a:t>proposed, even though this would delay Kansas's admission to the Union. Furthermore, a new constitution, the anti-slavery Leavenworth Constitution, was already being </a:t>
            </a:r>
            <a:r>
              <a:rPr lang="en-US" sz="2800" dirty="0" smtClean="0"/>
              <a:t>drafted.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  On </a:t>
            </a:r>
            <a:r>
              <a:rPr lang="en-US" sz="2800" dirty="0" smtClean="0"/>
              <a:t>4 January 1858, Kansas voters, </a:t>
            </a:r>
            <a:r>
              <a:rPr lang="en-US" sz="2800" dirty="0" smtClean="0"/>
              <a:t>overwhelmingly </a:t>
            </a:r>
            <a:r>
              <a:rPr lang="en-US" sz="2800" dirty="0" smtClean="0"/>
              <a:t>rejected the Lecompton proposal by a vote of 10,226 to 138</a:t>
            </a:r>
            <a:r>
              <a:rPr lang="en-US" sz="2800" dirty="0" smtClean="0"/>
              <a:t>.</a:t>
            </a:r>
            <a:r>
              <a:rPr lang="en-US" sz="2800" baseline="30000" dirty="0" smtClean="0"/>
              <a:t>  (Kansas admitted as Free State in 1861).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eaLnBrk="1" hangingPunct="1">
              <a:buFont typeface="Wingdings" pitchFamily="16" charset="2"/>
              <a:buChar char="n"/>
              <a:defRPr/>
            </a:pPr>
            <a:endParaRPr lang="en-US" b="1" dirty="0" smtClean="0"/>
          </a:p>
          <a:p>
            <a:pPr eaLnBrk="1" hangingPunct="1">
              <a:buFont typeface="Wingdings" pitchFamily="16" charset="2"/>
              <a:buChar char="n"/>
              <a:defRPr/>
            </a:pPr>
            <a:r>
              <a:rPr lang="en-US" b="1" dirty="0" smtClean="0"/>
              <a:t>The Election of 1856</a:t>
            </a:r>
          </a:p>
          <a:p>
            <a:pPr lvl="1" eaLnBrk="1" hangingPunct="1">
              <a:defRPr/>
            </a:pPr>
            <a:r>
              <a:rPr lang="en-US" b="1" dirty="0" smtClean="0"/>
              <a:t>American party nominated Fillmore; Republicans nominated </a:t>
            </a:r>
            <a:r>
              <a:rPr lang="en-US" b="1" dirty="0" err="1" smtClean="0"/>
              <a:t>Frémont</a:t>
            </a:r>
            <a:endParaRPr lang="en-US" b="1" dirty="0" smtClean="0"/>
          </a:p>
          <a:p>
            <a:pPr lvl="1" eaLnBrk="1" hangingPunct="1">
              <a:defRPr/>
            </a:pPr>
            <a:endParaRPr lang="en-US" b="1" dirty="0" smtClean="0"/>
          </a:p>
          <a:p>
            <a:pPr lvl="1" eaLnBrk="1" hangingPunct="1">
              <a:defRPr/>
            </a:pPr>
            <a:r>
              <a:rPr lang="en-US" b="1" dirty="0" smtClean="0"/>
              <a:t>Ideology of the Republican party rested on belief in free labor</a:t>
            </a:r>
          </a:p>
          <a:p>
            <a:pPr lvl="1" eaLnBrk="1" hangingPunct="1">
              <a:defRPr/>
            </a:pPr>
            <a:endParaRPr lang="en-US" b="1" dirty="0" smtClean="0"/>
          </a:p>
          <a:p>
            <a:pPr lvl="1" eaLnBrk="1" hangingPunct="1">
              <a:defRPr/>
            </a:pPr>
            <a:r>
              <a:rPr lang="en-US" b="1" dirty="0" smtClean="0"/>
              <a:t>Rising belief in the Slave Power, disproportionate influence of the planter class</a:t>
            </a:r>
          </a:p>
          <a:p>
            <a:pPr lvl="1" eaLnBrk="1" hangingPunct="1">
              <a:defRPr/>
            </a:pPr>
            <a:endParaRPr lang="en-US" b="1" dirty="0" smtClean="0"/>
          </a:p>
          <a:p>
            <a:pPr lvl="1" eaLnBrk="1" hangingPunct="1">
              <a:defRPr/>
            </a:pPr>
            <a:r>
              <a:rPr lang="en-US" b="1" dirty="0" smtClean="0"/>
              <a:t>Heritage of republicanism important</a:t>
            </a:r>
          </a:p>
          <a:p>
            <a:pPr lvl="1" eaLnBrk="1" hangingPunct="1">
              <a:defRPr/>
            </a:pPr>
            <a:r>
              <a:rPr lang="en-US" b="1" dirty="0" smtClean="0"/>
              <a:t>Buchanan won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DCBFAB-1C2E-4576-8B93-997F109711DD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z="3600"/>
              <a:t>National Issues Linked to Slavery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715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b="1" u="sng" dirty="0">
                <a:cs typeface="Times New Roman" pitchFamily="18" charset="0"/>
              </a:rPr>
              <a:t>  Missouri Compromises of 1820 and 1830</a:t>
            </a:r>
            <a:endParaRPr lang="en-US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cs typeface="Times New Roman" pitchFamily="18" charset="0"/>
              </a:rPr>
              <a:t>    </a:t>
            </a:r>
            <a:r>
              <a:rPr lang="en-US" sz="2800" b="1" dirty="0">
                <a:cs typeface="Times New Roman" pitchFamily="18" charset="0"/>
              </a:rPr>
              <a:t>The constitution forbid government interference with slavery where it already existed—abolitionists hoped to prevent its expansion into the territories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cs typeface="Times New Roman" pitchFamily="18" charset="0"/>
              </a:rPr>
              <a:t>    Missouri sought to enter the union in 1818 as a slave state—this upset the political balance between free soil and slave states</a:t>
            </a:r>
            <a:r>
              <a:rPr lang="en-US" sz="2800" b="1" dirty="0" smtClean="0">
                <a:cs typeface="Times New Roman" pitchFamily="18" charset="0"/>
              </a:rPr>
              <a:t>— </a:t>
            </a:r>
            <a:endParaRPr lang="en-US" sz="28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cs typeface="Times New Roman" pitchFamily="18" charset="0"/>
              </a:rPr>
              <a:t>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cs typeface="Times New Roman" pitchFamily="18" charset="0"/>
              </a:rPr>
              <a:t>    admitted Maine as a free soil state and Mo. As a slave state to maintain the senatorial balance—Remember Alabama had entered as a slave state (1819)–the Senate was perfectly balanced.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63000" cy="6477000"/>
          </a:xfrm>
        </p:spPr>
        <p:txBody>
          <a:bodyPr/>
          <a:lstStyle/>
          <a:p>
            <a:endParaRPr lang="en-US" dirty="0"/>
          </a:p>
          <a:p>
            <a:r>
              <a:rPr lang="en-US" b="1" dirty="0">
                <a:cs typeface="Times New Roman" pitchFamily="18" charset="0"/>
              </a:rPr>
              <a:t>The issue was the territory acquired through the Louisiana Purchase (1803) and what would be acquired through the Mexican War (1846-47) a few years later.</a:t>
            </a:r>
          </a:p>
          <a:p>
            <a:pPr>
              <a:buFontTx/>
              <a:buNone/>
            </a:pPr>
            <a:r>
              <a:rPr lang="en-US" b="1" dirty="0">
                <a:cs typeface="Times New Roman" pitchFamily="18" charset="0"/>
              </a:rPr>
              <a:t> </a:t>
            </a:r>
          </a:p>
          <a:p>
            <a:r>
              <a:rPr lang="en-US" b="1" dirty="0">
                <a:cs typeface="Times New Roman" pitchFamily="18" charset="0"/>
              </a:rPr>
              <a:t>The rub was the Compromise also provided that slavery would be excluded from the newly settled Louisiana territory except below the latitude 36° 30'.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4008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b="1" dirty="0" smtClean="0">
                <a:cs typeface="Times New Roman" pitchFamily="18" charset="0"/>
              </a:rPr>
              <a:t>The Compromise of 1850</a:t>
            </a:r>
            <a:endParaRPr lang="en-US" sz="2800" b="1" dirty="0"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Because of the California issue—free state—slave state balance, Henry Clay fashioned a compromise.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California a free state; New Mexico into two (Utah) territories, both would eventually decide by Popular Sovereignty whether to accept slavery or not.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Settled the border dispute between Texas and New Mexico—again slavery being the deciding issue. Government would assume Texas’ debt, banned the slave trade in the nations capitol and enforce a stronger Fugitive slave act.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(Caveat* banned the trade, not slavery itself)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Fire-storm of controversy.  Pro Slavery advocates were outraged that slavery was to be considered—the constitution sanctioned slavery—leave it alone.</a:t>
            </a:r>
          </a:p>
          <a:p>
            <a:endParaRPr lang="en-US" dirty="0" smtClean="0"/>
          </a:p>
          <a:p>
            <a:r>
              <a:rPr lang="en-US" dirty="0" smtClean="0"/>
              <a:t>John C. Calhoun—”The South asks for simple justice … terminate agitation and save the Union.”</a:t>
            </a:r>
          </a:p>
          <a:p>
            <a:endParaRPr lang="en-US" dirty="0" smtClean="0"/>
          </a:p>
          <a:p>
            <a:r>
              <a:rPr lang="en-US" dirty="0" smtClean="0"/>
              <a:t>Slavery was legal it should be protected and perpetuated rather than weakened and destroyed—it was the northerners breaking constitutional law—not southerners.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sz="3600"/>
              <a:t>Harriet Beecher Stowe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838200"/>
            <a:ext cx="43434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b="1" dirty="0">
                <a:cs typeface="Times New Roman" pitchFamily="18" charset="0"/>
              </a:rPr>
              <a:t>A literary event that shook the American public—It was an indictment of the slave system and in particular Southerners themselves—</a:t>
            </a:r>
          </a:p>
          <a:p>
            <a:pPr>
              <a:lnSpc>
                <a:spcPct val="90000"/>
              </a:lnSpc>
            </a:pPr>
            <a:endParaRPr lang="en-US" sz="28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b="1" dirty="0">
                <a:cs typeface="Times New Roman" pitchFamily="18" charset="0"/>
              </a:rPr>
              <a:t>this would decrease the South’s chances of having a foreign power (ally) to intervene on their behalf when the war started.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pic>
        <p:nvPicPr>
          <p:cNvPr id="50183" name="Picture 7" descr="http://www.bethelhistorical.org/H%20Stowe%20photo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00600" y="914400"/>
            <a:ext cx="4191000" cy="5715000"/>
          </a:xfrm>
          <a:noFill/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914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/>
              <a:t>Manifest (and Not So Manifest) Destinies</a:t>
            </a:r>
            <a:endParaRPr lang="en-US" sz="36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16" charset="2"/>
              <a:buChar char="n"/>
              <a:defRPr/>
            </a:pPr>
            <a:r>
              <a:rPr lang="en-US" b="1" dirty="0" smtClean="0"/>
              <a:t>The Roots of the Doctrine</a:t>
            </a:r>
          </a:p>
          <a:p>
            <a:pPr lvl="1" eaLnBrk="1" hangingPunct="1">
              <a:defRPr/>
            </a:pPr>
            <a:r>
              <a:rPr lang="en-US" b="1" dirty="0" smtClean="0"/>
              <a:t>Many Americans believed that their country had a divine mission to populate the continent</a:t>
            </a:r>
          </a:p>
          <a:p>
            <a:pPr lvl="1" eaLnBrk="1" hangingPunct="1">
              <a:defRPr/>
            </a:pPr>
            <a:r>
              <a:rPr lang="en-US" b="1" dirty="0" smtClean="0"/>
              <a:t>Americans believed that their social and economic system should spread globally</a:t>
            </a:r>
          </a:p>
          <a:p>
            <a:pPr lvl="1" eaLnBrk="1" hangingPunct="1">
              <a:defRPr/>
            </a:pPr>
            <a:r>
              <a:rPr lang="en-US" b="1" dirty="0" smtClean="0"/>
              <a:t>The Mexican Borderlands</a:t>
            </a:r>
          </a:p>
          <a:p>
            <a:pPr lvl="1" eaLnBrk="1" hangingPunct="1">
              <a:defRPr/>
            </a:pPr>
            <a:r>
              <a:rPr lang="en-US" b="1" dirty="0" smtClean="0"/>
              <a:t>Centers of California society: San Diego, Santa Barbara, Monterey, and San Francisco</a:t>
            </a:r>
          </a:p>
          <a:p>
            <a:pPr lvl="1" eaLnBrk="1" hangingPunct="1">
              <a:defRPr/>
            </a:pPr>
            <a:r>
              <a:rPr lang="en-US" b="1" dirty="0" smtClean="0"/>
              <a:t>New Mexico society dominated by ranchero families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C4CACA-CA15-43B4-BE87-C47E59CC8567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sz="3600">
                <a:cs typeface="Times New Roman" pitchFamily="18" charset="0"/>
              </a:rPr>
              <a:t>Dred Scott Case</a:t>
            </a:r>
            <a:r>
              <a:rPr lang="en-US" sz="3600"/>
              <a:t>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762000"/>
            <a:ext cx="4343400" cy="5943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b="1" dirty="0">
                <a:cs typeface="Times New Roman" pitchFamily="18" charset="0"/>
              </a:rPr>
              <a:t>1857--Scott sued for freedom on the grounds that Emerson, though since dead, and bequeathed to his wife </a:t>
            </a:r>
            <a:r>
              <a:rPr lang="en-US" sz="2400" b="1" dirty="0" err="1">
                <a:cs typeface="Times New Roman" pitchFamily="18" charset="0"/>
              </a:rPr>
              <a:t>Sandford</a:t>
            </a:r>
            <a:r>
              <a:rPr lang="en-US" sz="2400" b="1" dirty="0">
                <a:cs typeface="Times New Roman" pitchFamily="18" charset="0"/>
              </a:rPr>
              <a:t>, had taken him to a free soil state where slavery was illegal therefore by definition of law he must be free.</a:t>
            </a:r>
          </a:p>
          <a:p>
            <a:pPr>
              <a:lnSpc>
                <a:spcPct val="9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b="1" dirty="0">
                <a:cs typeface="Times New Roman" pitchFamily="18" charset="0"/>
              </a:rPr>
              <a:t>The U.S. Supreme Court ruled otherwise—since Scott was not a true American citizen he had no right to sue in local or federal court</a:t>
            </a:r>
            <a:r>
              <a:rPr lang="en-US" sz="2400" b="1" dirty="0"/>
              <a:t>. Chief Justice Roger B. Taney said “A slave had no rights which a white men need </a:t>
            </a:r>
            <a:r>
              <a:rPr lang="en-US" sz="2400" b="1" dirty="0" smtClean="0"/>
              <a:t>acknowledge”</a:t>
            </a:r>
            <a:endParaRPr lang="en-US" sz="2400" b="1" dirty="0"/>
          </a:p>
        </p:txBody>
      </p:sp>
      <p:pic>
        <p:nvPicPr>
          <p:cNvPr id="52231" name="Picture 7" descr="http://www.pbs.org/wnet/supremecourt/antebellum/images/dred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95800" y="838200"/>
            <a:ext cx="4495800" cy="5791200"/>
          </a:xfrm>
          <a:noFill/>
          <a:ln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sz="3600"/>
              <a:t>Backlash of Court Decision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838200"/>
            <a:ext cx="43434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Also ruled Congress had no right to ban slavery in the territories;</a:t>
            </a:r>
          </a:p>
          <a:p>
            <a:pPr>
              <a:lnSpc>
                <a:spcPct val="90000"/>
              </a:lnSpc>
            </a:pPr>
            <a:endParaRPr lang="en-US" sz="2800" b="1" dirty="0"/>
          </a:p>
          <a:p>
            <a:pPr>
              <a:lnSpc>
                <a:spcPct val="90000"/>
              </a:lnSpc>
            </a:pPr>
            <a:r>
              <a:rPr lang="en-US" sz="2800" b="1" dirty="0"/>
              <a:t>Concluded that the Mo. Compromise was unconstitutional; therefore repealed.</a:t>
            </a:r>
          </a:p>
          <a:p>
            <a:pPr>
              <a:lnSpc>
                <a:spcPct val="90000"/>
              </a:lnSpc>
            </a:pPr>
            <a:endParaRPr lang="en-US" sz="2800" b="1" dirty="0"/>
          </a:p>
          <a:p>
            <a:pPr>
              <a:lnSpc>
                <a:spcPct val="90000"/>
              </a:lnSpc>
            </a:pPr>
            <a:r>
              <a:rPr lang="en-US" sz="2800" b="1" dirty="0"/>
              <a:t>Slavery was legal and Guaranteed by constitution; congress no authority to arbitrarily illegalize it. </a:t>
            </a:r>
          </a:p>
        </p:txBody>
      </p:sp>
      <p:pic>
        <p:nvPicPr>
          <p:cNvPr id="53255" name="Picture 7" descr="http://shs.umsystem.edu/famousmissourians/leaders/dscott/images/017649rm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19600" y="838200"/>
            <a:ext cx="4495800" cy="5867400"/>
          </a:xfrm>
          <a:noFill/>
          <a:ln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 sz="3600">
                <a:cs typeface="Times New Roman" pitchFamily="18" charset="0"/>
              </a:rPr>
              <a:t>Lincoln – Douglas Debates</a:t>
            </a:r>
            <a:r>
              <a:rPr lang="en-US" sz="3600"/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838200"/>
            <a:ext cx="4343400" cy="5867400"/>
          </a:xfrm>
        </p:spPr>
        <p:txBody>
          <a:bodyPr/>
          <a:lstStyle/>
          <a:p>
            <a:r>
              <a:rPr lang="en-US" sz="2800" b="1" dirty="0">
                <a:cs typeface="Times New Roman" pitchFamily="18" charset="0"/>
              </a:rPr>
              <a:t>The 1858 debates addressed the issue of western slavery;</a:t>
            </a:r>
          </a:p>
          <a:p>
            <a:endParaRPr lang="en-US" sz="2800" b="1" dirty="0">
              <a:cs typeface="Times New Roman" pitchFamily="18" charset="0"/>
            </a:endParaRPr>
          </a:p>
          <a:p>
            <a:r>
              <a:rPr lang="en-US" sz="2800" b="1" dirty="0">
                <a:cs typeface="Times New Roman" pitchFamily="18" charset="0"/>
              </a:rPr>
              <a:t>Douglas believed in Popular Sovereignty;</a:t>
            </a:r>
          </a:p>
          <a:p>
            <a:endParaRPr lang="en-US" sz="2800" b="1" dirty="0">
              <a:cs typeface="Times New Roman" pitchFamily="18" charset="0"/>
            </a:endParaRPr>
          </a:p>
          <a:p>
            <a:r>
              <a:rPr lang="en-US" sz="2800" b="1" dirty="0">
                <a:cs typeface="Times New Roman" pitchFamily="18" charset="0"/>
              </a:rPr>
              <a:t>Lincoln, on the other hand, argued that slavery was “a moral, a social, and a political wrong.” </a:t>
            </a:r>
          </a:p>
        </p:txBody>
      </p:sp>
      <p:pic>
        <p:nvPicPr>
          <p:cNvPr id="54279" name="Picture 7" descr="http://lh3.ggpht.com/markpf21/SPeKO5swx-I/AAAAAAAAAYI/jsKQPUp3mMY/lincoln%20douglas%20debate%5B4%5D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95800" y="838200"/>
            <a:ext cx="4495800" cy="5867400"/>
          </a:xfrm>
          <a:noFill/>
          <a:ln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4876799"/>
          </a:xfrm>
        </p:spPr>
        <p:txBody>
          <a:bodyPr/>
          <a:lstStyle/>
          <a:p>
            <a:pPr eaLnBrk="1" hangingPunct="1">
              <a:buFont typeface="Wingdings" pitchFamily="16" charset="2"/>
              <a:buChar char="n"/>
              <a:defRPr/>
            </a:pPr>
            <a:r>
              <a:rPr lang="en-US" b="1" dirty="0" smtClean="0"/>
              <a:t>A Sectional Election</a:t>
            </a:r>
          </a:p>
          <a:p>
            <a:pPr lvl="1" eaLnBrk="1" hangingPunct="1">
              <a:defRPr/>
            </a:pPr>
            <a:r>
              <a:rPr lang="en-US" b="1" dirty="0" smtClean="0"/>
              <a:t>Division of the Democratic party in 1860 produced two candidates, Douglas and Breckenridge </a:t>
            </a:r>
          </a:p>
          <a:p>
            <a:pPr lvl="1" eaLnBrk="1" hangingPunct="1">
              <a:buNone/>
              <a:defRPr/>
            </a:pPr>
            <a:endParaRPr lang="en-US" b="1" dirty="0" smtClean="0"/>
          </a:p>
          <a:p>
            <a:pPr lvl="1" eaLnBrk="1" hangingPunct="1">
              <a:defRPr/>
            </a:pPr>
            <a:r>
              <a:rPr lang="en-US" b="1" dirty="0" smtClean="0"/>
              <a:t>Republicans nominated Lincoln, who won with the smallest percentage of the popular vote in the nation’s history</a:t>
            </a:r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990600" y="5334000"/>
            <a:ext cx="746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/>
              <a:t>“For the first time, the nation had elected a president who headed a completely sectional party and who was committed to stopping the expansion of slavery.”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3EEC10-177F-4FDC-A9ED-058328BC031B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600">
                <a:cs typeface="Times New Roman" pitchFamily="18" charset="0"/>
              </a:rPr>
              <a:t>John Brown’s Raid</a:t>
            </a:r>
            <a:r>
              <a:rPr lang="en-US" sz="3600"/>
              <a:t>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762000"/>
            <a:ext cx="4343400" cy="5867400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South now convinced the North would resort to violent means such as armed insurrection to destroy their way of life.</a:t>
            </a:r>
          </a:p>
          <a:p>
            <a:endParaRPr lang="en-US" sz="2400" b="1" dirty="0"/>
          </a:p>
          <a:p>
            <a:r>
              <a:rPr lang="en-US" sz="2400" b="1" dirty="0"/>
              <a:t>Regardless of morality, many southerners were not going to sit idly by allow insurrectionists to kill their families.</a:t>
            </a:r>
          </a:p>
          <a:p>
            <a:endParaRPr lang="en-US" sz="2400" b="1" dirty="0"/>
          </a:p>
          <a:p>
            <a:r>
              <a:rPr lang="en-US" sz="2400" b="1" dirty="0"/>
              <a:t>Southern Militia’s now prepare and become the basis of the Confederate Army</a:t>
            </a:r>
          </a:p>
          <a:p>
            <a:endParaRPr lang="en-US" sz="2400" dirty="0"/>
          </a:p>
          <a:p>
            <a:endParaRPr lang="en-US" sz="2800" dirty="0"/>
          </a:p>
        </p:txBody>
      </p:sp>
      <p:pic>
        <p:nvPicPr>
          <p:cNvPr id="57351" name="Picture 7" descr="http://www.kshs.org/places/johnbrown/graphics/brown_john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95800" y="762000"/>
            <a:ext cx="4495800" cy="5867400"/>
          </a:xfrm>
          <a:noFill/>
          <a:ln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85800"/>
          </a:xfrm>
        </p:spPr>
        <p:txBody>
          <a:bodyPr/>
          <a:lstStyle/>
          <a:p>
            <a:r>
              <a:rPr lang="en-US" sz="3600" dirty="0"/>
              <a:t>Into the Abyss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838200"/>
            <a:ext cx="43434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cs typeface="Times New Roman" pitchFamily="18" charset="0"/>
              </a:rPr>
              <a:t>December 20</a:t>
            </a:r>
            <a:r>
              <a:rPr lang="en-US" sz="2400" b="1" baseline="30000" dirty="0">
                <a:cs typeface="Times New Roman" pitchFamily="18" charset="0"/>
              </a:rPr>
              <a:t>th</a:t>
            </a:r>
            <a:r>
              <a:rPr lang="en-US" sz="2400" b="1" dirty="0">
                <a:cs typeface="Times New Roman" pitchFamily="18" charset="0"/>
              </a:rPr>
              <a:t> 1860, South Carolina signed its Ordinance of Secession; absolved itself of allegiance to the United States.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cs typeface="Times New Roman" pitchFamily="18" charset="0"/>
              </a:rPr>
              <a:t>In the words of John C. Calhoun and Thomas Jefferson (Virginia and Kentucky Resolutions 1790)—asserting States Rights</a:t>
            </a:r>
            <a:r>
              <a:rPr lang="en-US" sz="2400" b="1" dirty="0" smtClean="0"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n-US" sz="24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1800" b="1" dirty="0">
                <a:cs typeface="Times New Roman" pitchFamily="18" charset="0"/>
              </a:rPr>
              <a:t>(April 12</a:t>
            </a:r>
            <a:r>
              <a:rPr lang="en-US" sz="1800" b="1" baseline="30000" dirty="0">
                <a:cs typeface="Times New Roman" pitchFamily="18" charset="0"/>
              </a:rPr>
              <a:t>th</a:t>
            </a:r>
            <a:r>
              <a:rPr lang="en-US" sz="1800" b="1" dirty="0">
                <a:cs typeface="Times New Roman" pitchFamily="18" charset="0"/>
              </a:rPr>
              <a:t> 1861, 0430am—”The Night They Drove </a:t>
            </a:r>
            <a:r>
              <a:rPr lang="en-US" sz="1800" b="1" dirty="0" err="1">
                <a:cs typeface="Times New Roman" pitchFamily="18" charset="0"/>
              </a:rPr>
              <a:t>Ol</a:t>
            </a:r>
            <a:r>
              <a:rPr lang="en-US" sz="1800" b="1" dirty="0">
                <a:cs typeface="Times New Roman" pitchFamily="18" charset="0"/>
              </a:rPr>
              <a:t> Dixie Down—” The Band, 1970).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59399" name="Picture 7" descr="http://georgiainfo.galileo.usg.edu/trivia/savsecession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95800" y="838200"/>
            <a:ext cx="4495800" cy="5791200"/>
          </a:xfrm>
          <a:noFill/>
          <a:ln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z="3600"/>
              <a:t>Conclusion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r>
              <a:rPr lang="en-US" b="1" dirty="0">
                <a:cs typeface="Times New Roman" pitchFamily="18" charset="0"/>
              </a:rPr>
              <a:t>Slavery was the institution by which the South defined itself; But it was the existence of slavery, with its negative impact on politics, economics, and social relations, which fatally crippled the South in its bid for independence.</a:t>
            </a:r>
            <a:r>
              <a:rPr lang="en-US" b="1" dirty="0"/>
              <a:t> </a:t>
            </a:r>
          </a:p>
          <a:p>
            <a:endParaRPr lang="en-US" b="1" dirty="0"/>
          </a:p>
          <a:p>
            <a:r>
              <a:rPr lang="en-US" b="1" dirty="0"/>
              <a:t>Jefferson Davis lamented after the war: “The South died of a theory,” and an arrogance of superiority.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19thcenturypost.com/Anonymous%20Student,%20United%20States,%20182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6858" r="68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62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Mexico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Spain had focused much attention on the Sugar Islands and South and Central America—essentially they had ignored Mexico and all the lands that made up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Tejas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Texas—except when needing to tax the region.</a:t>
            </a:r>
          </a:p>
          <a:p>
            <a:endParaRPr lang="en-US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 the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Mission System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thousands of Indians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tejas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peoples were forced to become catholic and become laborers for the Spanish.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Trouble brewing—Americans looked a better ally than the Spanish.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 the years the Comanche's and Apaches had gained control of the trade routes between Mexico and North America—to off set this the Spanish established the Ranchero System—again this was a failed system—too much like the Southern Slave System.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Mexican Government in 1824 enacted a new system of allotting land grants to the Americans.  This was to offset and contend with the large Indian issue still prevalent in the region.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(Americans agreed to learn Spanish and convert to Catholicism)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/>
          <a:lstStyle/>
          <a:p>
            <a:r>
              <a:rPr lang="en-US" dirty="0" smtClean="0"/>
              <a:t>By 1830, the Americans had established a trade with Santa Fe and North America—opting to forego the dangers of trying to trade with Mexico City some 1700 miles through very dangerous territory.</a:t>
            </a:r>
          </a:p>
          <a:p>
            <a:endParaRPr lang="en-US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Tejas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people and the Americans engaged in heavy trade and soon forgot the Mexicans—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Mexico still benefitted from the trade, but soon there were overwhelming numbers of Americans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were three (3) big issues that would put Texas on the road to revolution:</a:t>
            </a:r>
          </a:p>
          <a:p>
            <a:endParaRPr lang="en-US" dirty="0" smtClean="0"/>
          </a:p>
          <a:p>
            <a:r>
              <a:rPr lang="en-US" dirty="0" smtClean="0"/>
              <a:t>1) Too many Americans flouted laws requiring the Spanish language and conversion to Catholicism;</a:t>
            </a:r>
          </a:p>
          <a:p>
            <a:endParaRPr lang="en-US" dirty="0" smtClean="0"/>
          </a:p>
          <a:p>
            <a:r>
              <a:rPr lang="en-US" dirty="0" smtClean="0"/>
              <a:t>2) Introduced Slaves into the economy; Mexico abolished slavery in 1829. </a:t>
            </a:r>
          </a:p>
          <a:p>
            <a:endParaRPr lang="en-US" dirty="0" smtClean="0"/>
          </a:p>
          <a:p>
            <a:r>
              <a:rPr lang="en-US" dirty="0" smtClean="0"/>
              <a:t>3) Openly supported American annexation.</a:t>
            </a:r>
          </a:p>
          <a:p>
            <a:endParaRPr lang="en-US" dirty="0" smtClean="0"/>
          </a:p>
          <a:p>
            <a:r>
              <a:rPr lang="en-US" dirty="0" smtClean="0"/>
              <a:t>Another major issue was the ineptness and corruptibility of Mexican government.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16" charset="2"/>
              <a:buChar char="n"/>
              <a:defRPr/>
            </a:pPr>
            <a:endParaRPr lang="en-US" dirty="0" smtClean="0"/>
          </a:p>
          <a:p>
            <a:pPr eaLnBrk="1" hangingPunct="1">
              <a:buFont typeface="Wingdings" pitchFamily="16" charset="2"/>
              <a:buChar char="n"/>
              <a:defRPr/>
            </a:pPr>
            <a:r>
              <a:rPr lang="en-US" sz="3200" b="1" dirty="0" smtClean="0"/>
              <a:t>The Texas Revolution</a:t>
            </a:r>
          </a:p>
          <a:p>
            <a:pPr lvl="1" eaLnBrk="1" hangingPunct="1">
              <a:defRPr/>
            </a:pPr>
            <a:r>
              <a:rPr lang="en-US" sz="3200" b="1" dirty="0" smtClean="0"/>
              <a:t>1834 Santa Anna staged a coup, emasculated the constitution, set up a dictatorship; Texas revolted—Santa Anna determined to crush the rebellion.</a:t>
            </a:r>
          </a:p>
          <a:p>
            <a:pPr lvl="1" eaLnBrk="1" hangingPunct="1">
              <a:defRPr/>
            </a:pPr>
            <a:endParaRPr lang="en-US" sz="3200" b="1" dirty="0" smtClean="0"/>
          </a:p>
          <a:p>
            <a:pPr eaLnBrk="1" hangingPunct="1">
              <a:buFont typeface="Wingdings" pitchFamily="16" charset="2"/>
              <a:buChar char="n"/>
              <a:defRPr/>
            </a:pPr>
            <a:r>
              <a:rPr lang="en-US" sz="3200" b="1" dirty="0" smtClean="0"/>
              <a:t>The Alamo</a:t>
            </a:r>
          </a:p>
          <a:p>
            <a:pPr lvl="1" eaLnBrk="1" hangingPunct="1">
              <a:defRPr/>
            </a:pPr>
            <a:r>
              <a:rPr lang="en-US" sz="3200" b="1" dirty="0" smtClean="0"/>
              <a:t>187 Americans including Frontiersman Davy Crockett and Jim Bowie (knife fame) died defending the Alamo—not a good place to defend, but it became the rallying cry for Sam Houston and other Americans to join forces and defeat Santa Anna.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7817A5-C93F-4B06-8973-B875528DECBF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2251</Words>
  <Application>Microsoft Office PowerPoint</Application>
  <PresentationFormat>On-screen Show (4:3)</PresentationFormat>
  <Paragraphs>211</Paragraphs>
  <Slides>36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Slide 1</vt:lpstr>
      <vt:lpstr>Slide 2</vt:lpstr>
      <vt:lpstr>Manifest (and Not So Manifest) Destinies</vt:lpstr>
      <vt:lpstr>Slide 4</vt:lpstr>
      <vt:lpstr>Mexico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Kansas-Nebraska Act </vt:lpstr>
      <vt:lpstr>Slide 20</vt:lpstr>
      <vt:lpstr>Lecompton Constitution</vt:lpstr>
      <vt:lpstr>Slide 22</vt:lpstr>
      <vt:lpstr>Slide 23</vt:lpstr>
      <vt:lpstr>Slide 24</vt:lpstr>
      <vt:lpstr>National Issues Linked to Slavery</vt:lpstr>
      <vt:lpstr>Slide 26</vt:lpstr>
      <vt:lpstr>Slide 27</vt:lpstr>
      <vt:lpstr>Slide 28</vt:lpstr>
      <vt:lpstr>Harriet Beecher Stowe</vt:lpstr>
      <vt:lpstr>Dred Scott Case </vt:lpstr>
      <vt:lpstr>Backlash of Court Decision</vt:lpstr>
      <vt:lpstr>Lincoln – Douglas Debates </vt:lpstr>
      <vt:lpstr>Slide 33</vt:lpstr>
      <vt:lpstr>John Brown’s Raid </vt:lpstr>
      <vt:lpstr>Into the Abyss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Stephanie</dc:creator>
  <cp:lastModifiedBy>Stephanie</cp:lastModifiedBy>
  <cp:revision>41</cp:revision>
  <dcterms:created xsi:type="dcterms:W3CDTF">2011-01-03T22:46:39Z</dcterms:created>
  <dcterms:modified xsi:type="dcterms:W3CDTF">2011-04-07T02:14:13Z</dcterms:modified>
</cp:coreProperties>
</file>